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31"/>
  </p:handoutMasterIdLst>
  <p:sldIdLst>
    <p:sldId id="256" r:id="rId2"/>
    <p:sldId id="393" r:id="rId3"/>
    <p:sldId id="379" r:id="rId4"/>
    <p:sldId id="351" r:id="rId5"/>
    <p:sldId id="397" r:id="rId6"/>
    <p:sldId id="324" r:id="rId7"/>
    <p:sldId id="291" r:id="rId8"/>
    <p:sldId id="390" r:id="rId9"/>
    <p:sldId id="388" r:id="rId10"/>
    <p:sldId id="394" r:id="rId11"/>
    <p:sldId id="389" r:id="rId12"/>
    <p:sldId id="396" r:id="rId13"/>
    <p:sldId id="399" r:id="rId14"/>
    <p:sldId id="292" r:id="rId15"/>
    <p:sldId id="377" r:id="rId16"/>
    <p:sldId id="378" r:id="rId17"/>
    <p:sldId id="355" r:id="rId18"/>
    <p:sldId id="354" r:id="rId19"/>
    <p:sldId id="398" r:id="rId20"/>
    <p:sldId id="395" r:id="rId21"/>
    <p:sldId id="384" r:id="rId22"/>
    <p:sldId id="385" r:id="rId23"/>
    <p:sldId id="386" r:id="rId24"/>
    <p:sldId id="381" r:id="rId25"/>
    <p:sldId id="382" r:id="rId26"/>
    <p:sldId id="383" r:id="rId27"/>
    <p:sldId id="387" r:id="rId28"/>
    <p:sldId id="286" r:id="rId29"/>
    <p:sldId id="350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33CC"/>
    <a:srgbClr val="CCECFF"/>
    <a:srgbClr val="008000"/>
    <a:srgbClr val="99CCFF"/>
    <a:srgbClr val="CCCCFF"/>
    <a:srgbClr val="99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3C1F6C-99A2-4712-A705-E483D1EBDDC3}" v="1" dt="2021-05-05T03:29:18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595" autoAdjust="0"/>
  </p:normalViewPr>
  <p:slideViewPr>
    <p:cSldViewPr snapToGrid="0">
      <p:cViewPr varScale="1">
        <p:scale>
          <a:sx n="97" d="100"/>
          <a:sy n="97" d="100"/>
        </p:scale>
        <p:origin x="55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Frequency (Hz)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2060"/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Sheet1!$A$2:$A$7</c:f>
              <c:numCache>
                <c:formatCode>General</c:formatCode>
                <c:ptCount val="6"/>
                <c:pt idx="0">
                  <c:v>12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B98-4EBB-8946-466F9132D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2352344"/>
        <c:axId val="422357048"/>
      </c:scatterChart>
      <c:valAx>
        <c:axId val="422352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Wavelength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357048"/>
        <c:crosses val="autoZero"/>
        <c:crossBetween val="midCat"/>
        <c:majorUnit val="3"/>
      </c:valAx>
      <c:valAx>
        <c:axId val="422357048"/>
        <c:scaling>
          <c:orientation val="minMax"/>
          <c:max val="1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Frequency</a:t>
                </a:r>
                <a:r>
                  <a:rPr lang="en-US" baseline="0" dirty="0"/>
                  <a:t> (Hz)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352344"/>
        <c:crosses val="autoZero"/>
        <c:crossBetween val="midCat"/>
        <c:majorUnit val="3"/>
      </c:valAx>
      <c:spPr>
        <a:noFill/>
        <a:ln>
          <a:solidFill>
            <a:srgbClr val="00206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D586EA-9909-400C-8EB0-A62968EA0C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433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123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5124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9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0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1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2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5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6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7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8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9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0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1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2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3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4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5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6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8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0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2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3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4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5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6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7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8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9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0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1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2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3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4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5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6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7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8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9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0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1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2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3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4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5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6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7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8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9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0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1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2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3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84" name="Rectangle 64"/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5" name="Rectangle 65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/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096963"/>
            <a:ext cx="7678737" cy="14319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2703C30-43F5-4285-B9C6-EF057B9E261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62478-0718-47F4-8515-E67274B2F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349383"/>
      </p:ext>
    </p:extLst>
  </p:cSld>
  <p:clrMapOvr>
    <a:masterClrMapping/>
  </p:clrMapOvr>
  <p:transition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192088"/>
            <a:ext cx="2039938" cy="5903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70587" cy="59039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13A16-7E03-47E2-8332-C96E235D9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705497"/>
      </p:ext>
    </p:extLst>
  </p:cSld>
  <p:clrMapOvr>
    <a:masterClrMapping/>
  </p:clrMapOvr>
  <p:transition>
    <p:push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192088"/>
            <a:ext cx="816292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43488" y="1905000"/>
            <a:ext cx="3979862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43488" y="4076700"/>
            <a:ext cx="3979862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BBA7C7-1C69-4B48-85D8-CABFDA943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853653"/>
      </p:ext>
    </p:extLst>
  </p:cSld>
  <p:clrMapOvr>
    <a:masterClrMapping/>
  </p:clrMapOvr>
  <p:transition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332B1-E86F-43C0-8D87-7B2655668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73687"/>
      </p:ext>
    </p:extLst>
  </p:cSld>
  <p:clrMapOvr>
    <a:masterClrMapping/>
  </p:clrMapOvr>
  <p:transition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57258-5217-4735-B5AC-F8C05F706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761958"/>
      </p:ext>
    </p:extLst>
  </p:cSld>
  <p:clrMapOvr>
    <a:masterClrMapping/>
  </p:clrMapOvr>
  <p:transition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111C8-C4FE-4750-A829-2860D47B9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286960"/>
      </p:ext>
    </p:extLst>
  </p:cSld>
  <p:clrMapOvr>
    <a:masterClrMapping/>
  </p:clrMapOvr>
  <p:transition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5BDBD-76EF-4168-BB72-435D0B7E9B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172247"/>
      </p:ext>
    </p:extLst>
  </p:cSld>
  <p:clrMapOvr>
    <a:masterClrMapping/>
  </p:clrMapOvr>
  <p:transition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6E598-AA53-4FC4-8CEB-CB3A59AC34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284547"/>
      </p:ext>
    </p:extLst>
  </p:cSld>
  <p:clrMapOvr>
    <a:masterClrMapping/>
  </p:clrMapOvr>
  <p:transition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1AAB1-5D51-4250-9EEF-478ABA1908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543224"/>
      </p:ext>
    </p:extLst>
  </p:cSld>
  <p:clrMapOvr>
    <a:masterClrMapping/>
  </p:clrMapOvr>
  <p:transition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B31AE-4B81-4477-A65E-1E682F8C06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413165"/>
      </p:ext>
    </p:extLst>
  </p:cSld>
  <p:clrMapOvr>
    <a:masterClrMapping/>
  </p:clrMapOvr>
  <p:transition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6813D-6085-4341-85BD-A90C3DA536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159506"/>
      </p:ext>
    </p:extLst>
  </p:cSld>
  <p:clrMapOvr>
    <a:masterClrMapping/>
  </p:clrMapOvr>
  <p:transition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" name="Rectangle 4"/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" name="Rectangle 14"/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" name="Rectangle 15"/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" name="Rectangle 16"/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" name="Rectangle 17"/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" name="Rectangle 18"/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Rectangle 19"/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Rectangle 20"/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" name="Rectangle 21"/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" name="Rectangle 22"/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Rectangle 23"/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Rectangle 24"/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" name="Rectangle 25"/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Rectangle 26"/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Rectangle 27"/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Rectangle 28"/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Rectangle 29"/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" name="Rectangle 30"/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" name="Rectangle 31"/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Rectangle 34"/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Rectangle 35"/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Rectangle 36"/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Rectangle 37"/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Rectangle 38"/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Rectangle 39"/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Rectangle 40"/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Rectangle 41"/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8" name="Rectangle 42"/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" name="Rectangle 43"/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" name="Rectangle 44"/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Rectangle 45"/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2" name="Rectangle 46"/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Rectangle 47"/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4" name="Rectangle 48"/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5" name="Rectangle 49"/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6" name="Rectangle 50"/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7" name="Rectangle 51"/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8" name="Rectangle 52"/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9" name="Rectangle 53"/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0" name="Rectangle 54"/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1" name="Rectangle 55"/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2" name="Rectangle 56"/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3" name="Rectangle 57"/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4" name="Rectangle 58"/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5" name="Rectangle 59"/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6" name="Rectangle 60"/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7" name="Rectangle 61"/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8" name="Rectangle 62"/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9" name="Rectangle 63"/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0" name="Rectangle 64"/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61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92088"/>
            <a:ext cx="81629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62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FEBEC38-440E-4A22-875E-E0BCBABE6E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>
    <p:push dir="d"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s://www.walter-fendt.de/html5/phen/standingwavereflection_en.ht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lympusmicro.com/primer/java/speedoflight/index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interscience.wiley.com:8100/legacy/college/cutnell/047132146X/sim/index.htm" TargetMode="External"/><Relationship Id="rId2" Type="http://schemas.openxmlformats.org/officeDocument/2006/relationships/hyperlink" Target="http://www.kettering.edu/~drussell/Demos/reflect/reflec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het.colorado.edu/sims/wave-on-a-string/wave-on-a-string_en.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www.acs.psu.edu/drussell/Demos/waves/wavemo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9801" y="1893497"/>
            <a:ext cx="7678737" cy="762000"/>
          </a:xfrm>
        </p:spPr>
        <p:txBody>
          <a:bodyPr/>
          <a:lstStyle/>
          <a:p>
            <a:r>
              <a:rPr lang="en-US" altLang="en-US"/>
              <a:t>Waves</a:t>
            </a:r>
          </a:p>
        </p:txBody>
      </p:sp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2952750"/>
            <a:ext cx="5224463" cy="334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77463"/>
            <a:ext cx="8162925" cy="1446550"/>
          </a:xfrm>
        </p:spPr>
        <p:txBody>
          <a:bodyPr/>
          <a:lstStyle/>
          <a:p>
            <a:pPr algn="ctr"/>
            <a:r>
              <a:rPr lang="en-US" altLang="en-US" dirty="0"/>
              <a:t>The Inverse Relationship</a:t>
            </a:r>
            <a:br>
              <a:rPr lang="en-US" altLang="en-US" dirty="0"/>
            </a:br>
            <a:r>
              <a:rPr lang="en-US" altLang="en-US" dirty="0"/>
              <a:t>v = f</a:t>
            </a:r>
            <a:r>
              <a:rPr lang="en-US" altLang="en-US" dirty="0">
                <a:sym typeface="Symbol" panose="05050102010706020507" pitchFamily="18" charset="2"/>
              </a:rPr>
              <a:t>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611" y="1754152"/>
            <a:ext cx="8638739" cy="5034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For example, lets assume that the speed of a wave is 12 m/s.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1200" dirty="0"/>
          </a:p>
          <a:p>
            <a:pPr>
              <a:lnSpc>
                <a:spcPct val="90000"/>
              </a:lnSpc>
            </a:pPr>
            <a:endParaRPr lang="en-US" altLang="en-US" sz="10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Regardless of what the frequency and wavelength are, the speed is constant; thus resulting in the inverse relationship seen here.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403501"/>
              </p:ext>
            </p:extLst>
          </p:nvPr>
        </p:nvGraphicFramePr>
        <p:xfrm>
          <a:off x="497711" y="2618129"/>
          <a:ext cx="328721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600" dirty="0">
                          <a:solidFill>
                            <a:srgbClr val="0070C0"/>
                          </a:solidFill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0070C0"/>
                          </a:solidFill>
                        </a:rPr>
                        <a:t>f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 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0070C0"/>
                          </a:solidFill>
                        </a:rPr>
                        <a:t>v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 (m/s)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12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54324248"/>
              </p:ext>
            </p:extLst>
          </p:nvPr>
        </p:nvGraphicFramePr>
        <p:xfrm>
          <a:off x="3935392" y="2484184"/>
          <a:ext cx="4305782" cy="3302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9777277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54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77463"/>
            <a:ext cx="8162925" cy="1446550"/>
          </a:xfrm>
        </p:spPr>
        <p:txBody>
          <a:bodyPr/>
          <a:lstStyle/>
          <a:p>
            <a:pPr algn="ctr"/>
            <a:r>
              <a:rPr lang="en-US" altLang="en-US" dirty="0"/>
              <a:t>The Inverse Relationship</a:t>
            </a:r>
            <a:br>
              <a:rPr lang="en-US" altLang="en-US" dirty="0"/>
            </a:br>
            <a:r>
              <a:rPr lang="en-US" altLang="en-US" dirty="0"/>
              <a:t>T = 1/f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2347913"/>
          </a:xfrm>
        </p:spPr>
        <p:txBody>
          <a:bodyPr/>
          <a:lstStyle/>
          <a:p>
            <a:r>
              <a:rPr lang="en-US" altLang="en-US"/>
              <a:t>Similar to the inverse relationship for frequency and wavelength, a similar relationship exists for frequency and the period.</a:t>
            </a:r>
          </a:p>
        </p:txBody>
      </p:sp>
      <p:grpSp>
        <p:nvGrpSpPr>
          <p:cNvPr id="159748" name="Group 4"/>
          <p:cNvGrpSpPr>
            <a:grpSpLocks/>
          </p:cNvGrpSpPr>
          <p:nvPr/>
        </p:nvGrpSpPr>
        <p:grpSpPr bwMode="auto">
          <a:xfrm>
            <a:off x="3097213" y="4165600"/>
            <a:ext cx="2886075" cy="2495550"/>
            <a:chOff x="1951" y="2624"/>
            <a:chExt cx="1818" cy="1572"/>
          </a:xfrm>
        </p:grpSpPr>
        <p:sp>
          <p:nvSpPr>
            <p:cNvPr id="159749" name="Rectangle 5"/>
            <p:cNvSpPr>
              <a:spLocks noChangeArrowheads="1"/>
            </p:cNvSpPr>
            <p:nvPr/>
          </p:nvSpPr>
          <p:spPr bwMode="auto">
            <a:xfrm>
              <a:off x="1966" y="2624"/>
              <a:ext cx="1803" cy="1572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750" name="Line 6"/>
            <p:cNvSpPr>
              <a:spLocks noChangeShapeType="1"/>
            </p:cNvSpPr>
            <p:nvPr/>
          </p:nvSpPr>
          <p:spPr bwMode="auto">
            <a:xfrm>
              <a:off x="2275" y="2673"/>
              <a:ext cx="2" cy="1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51" name="Line 7"/>
            <p:cNvSpPr>
              <a:spLocks noChangeShapeType="1"/>
            </p:cNvSpPr>
            <p:nvPr/>
          </p:nvSpPr>
          <p:spPr bwMode="auto">
            <a:xfrm>
              <a:off x="2277" y="3832"/>
              <a:ext cx="125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52" name="WordArt 8"/>
            <p:cNvSpPr>
              <a:spLocks noChangeAspect="1" noChangeArrowheads="1" noChangeShapeType="1" noTextEdit="1"/>
            </p:cNvSpPr>
            <p:nvPr/>
          </p:nvSpPr>
          <p:spPr bwMode="auto">
            <a:xfrm rot="-5400000">
              <a:off x="1868" y="3124"/>
              <a:ext cx="556" cy="17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000" kern="10">
                  <a:solidFill>
                    <a:srgbClr val="CCEC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Position</a:t>
              </a:r>
            </a:p>
          </p:txBody>
        </p:sp>
        <p:sp>
          <p:nvSpPr>
            <p:cNvPr id="159753" name="Freeform 9"/>
            <p:cNvSpPr>
              <a:spLocks/>
            </p:cNvSpPr>
            <p:nvPr/>
          </p:nvSpPr>
          <p:spPr bwMode="auto">
            <a:xfrm rot="5400000">
              <a:off x="2482" y="2672"/>
              <a:ext cx="971" cy="1039"/>
            </a:xfrm>
            <a:custGeom>
              <a:avLst/>
              <a:gdLst>
                <a:gd name="T0" fmla="*/ 0 w 1868"/>
                <a:gd name="T1" fmla="*/ 1350 h 1350"/>
                <a:gd name="T2" fmla="*/ 1343 w 1868"/>
                <a:gd name="T3" fmla="*/ 1012 h 1350"/>
                <a:gd name="T4" fmla="*/ 1868 w 1868"/>
                <a:gd name="T5" fmla="*/ 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68" h="1350">
                  <a:moveTo>
                    <a:pt x="0" y="1350"/>
                  </a:moveTo>
                  <a:cubicBezTo>
                    <a:pt x="516" y="1293"/>
                    <a:pt x="1032" y="1237"/>
                    <a:pt x="1343" y="1012"/>
                  </a:cubicBezTo>
                  <a:cubicBezTo>
                    <a:pt x="1654" y="787"/>
                    <a:pt x="1761" y="393"/>
                    <a:pt x="1868" y="0"/>
                  </a:cubicBezTo>
                </a:path>
              </a:pathLst>
            </a:custGeom>
            <a:solidFill>
              <a:srgbClr val="CCE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754" name="Text Box 10"/>
            <p:cNvSpPr txBox="1">
              <a:spLocks noChangeArrowheads="1"/>
            </p:cNvSpPr>
            <p:nvPr/>
          </p:nvSpPr>
          <p:spPr bwMode="auto">
            <a:xfrm>
              <a:off x="2424" y="3844"/>
              <a:ext cx="1023" cy="32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en-US" altLang="en-US" sz="2000">
                  <a:latin typeface="Arial" panose="020B0604020202020204" pitchFamily="34" charset="0"/>
                </a:rPr>
                <a:t>Period</a:t>
              </a:r>
            </a:p>
          </p:txBody>
        </p:sp>
        <p:sp>
          <p:nvSpPr>
            <p:cNvPr id="159755" name="Text Box 11"/>
            <p:cNvSpPr txBox="1">
              <a:spLocks noChangeArrowheads="1"/>
            </p:cNvSpPr>
            <p:nvPr/>
          </p:nvSpPr>
          <p:spPr bwMode="auto">
            <a:xfrm rot="-5400000">
              <a:off x="1639" y="3216"/>
              <a:ext cx="87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</p:txBody>
        </p:sp>
      </p:grp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854572"/>
            <a:ext cx="8162925" cy="769441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731" y="1808017"/>
            <a:ext cx="8110537" cy="4888345"/>
          </a:xfrm>
        </p:spPr>
        <p:txBody>
          <a:bodyPr/>
          <a:lstStyle/>
          <a:p>
            <a:r>
              <a:rPr lang="en-US" sz="2400" dirty="0"/>
              <a:t>A physics student went to the beach on their summer vacation where they noticed a fishing vessel that was 10. m in length fishing about 200 m from shore. The student saw that the boat perfectly fit between two crests (bow to stern) approximately once every 5.0 seconds. </a:t>
            </a:r>
          </a:p>
          <a:p>
            <a:r>
              <a:rPr lang="en-US" sz="2400" dirty="0"/>
              <a:t>Determine the:</a:t>
            </a:r>
          </a:p>
          <a:p>
            <a:pPr lvl="1"/>
            <a:r>
              <a:rPr lang="en-US" sz="2000" dirty="0"/>
              <a:t>Wavelength</a:t>
            </a:r>
          </a:p>
          <a:p>
            <a:pPr lvl="1"/>
            <a:r>
              <a:rPr lang="en-US" sz="2000" dirty="0"/>
              <a:t>Period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Frequency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Speed of the waves.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D4A14E-3DA5-4156-ACAF-031D744DCCF1}"/>
              </a:ext>
            </a:extLst>
          </p:cNvPr>
          <p:cNvSpPr txBox="1"/>
          <p:nvPr/>
        </p:nvSpPr>
        <p:spPr>
          <a:xfrm>
            <a:off x="3341002" y="4496610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</a:rPr>
              <a:t>10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0BDCC-D96F-4C20-9621-947B8E1F4DD9}"/>
              </a:ext>
            </a:extLst>
          </p:cNvPr>
          <p:cNvSpPr txBox="1"/>
          <p:nvPr/>
        </p:nvSpPr>
        <p:spPr>
          <a:xfrm>
            <a:off x="3341002" y="4893774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</a:rPr>
              <a:t>5.0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43ECBE-2FBE-46FE-95BD-D52C47E2F32B}"/>
                  </a:ext>
                </a:extLst>
              </p:cNvPr>
              <p:cNvSpPr txBox="1"/>
              <p:nvPr/>
            </p:nvSpPr>
            <p:spPr>
              <a:xfrm>
                <a:off x="3341002" y="5461257"/>
                <a:ext cx="3062056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𝑯𝒛</m:t>
                      </m:r>
                    </m:oMath>
                  </m:oMathPara>
                </a14:m>
                <a:endParaRPr lang="en-US" sz="20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43ECBE-2FBE-46FE-95BD-D52C47E2F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002" y="5461257"/>
                <a:ext cx="3062056" cy="670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F286E1-9671-4D29-BA11-A37ECF5B9F20}"/>
                  </a:ext>
                </a:extLst>
              </p:cNvPr>
              <p:cNvSpPr txBox="1"/>
              <p:nvPr/>
            </p:nvSpPr>
            <p:spPr>
              <a:xfrm>
                <a:off x="4292045" y="6131825"/>
                <a:ext cx="2915670" cy="677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F286E1-9671-4D29-BA11-A37ECF5B9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045" y="6131825"/>
                <a:ext cx="2915670" cy="6777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64B8E9-423C-41F4-8FF9-38C6260ED591}"/>
                  </a:ext>
                </a:extLst>
              </p:cNvPr>
              <p:cNvSpPr txBox="1"/>
              <p:nvPr/>
            </p:nvSpPr>
            <p:spPr>
              <a:xfrm>
                <a:off x="4349342" y="6250139"/>
                <a:ext cx="4602478" cy="502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33CC"/>
                    </a:solidFill>
                  </a:rPr>
                  <a:t>or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0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  <m:r>
                      <a:rPr lang="en-US" sz="20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  <m: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𝑯𝒛</m:t>
                        </m:r>
                      </m:e>
                    </m:d>
                    <m:d>
                      <m:dPr>
                        <m:ctrlP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d>
                    <m:r>
                      <a:rPr lang="en-US" sz="20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64B8E9-423C-41F4-8FF9-38C6260ED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9342" y="6250139"/>
                <a:ext cx="4602478" cy="502830"/>
              </a:xfrm>
              <a:prstGeom prst="rect">
                <a:avLst/>
              </a:prstGeom>
              <a:blipFill>
                <a:blip r:embed="rId4"/>
                <a:stretch>
                  <a:fillRect l="-1325" t="-1205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1113560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50221"/>
            <a:ext cx="8454557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A260BF-C848-44D6-AB6D-A4BB8F64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1097339"/>
            <a:ext cx="7508874" cy="262388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5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Waves at Boundaries</a:t>
            </a:r>
            <a:br>
              <a:rPr lang="en-US" sz="5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Interference and Standing Waves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E8F46F-D590-45CD-AF41-A04DC11D1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17136"/>
            <a:ext cx="1584198" cy="1892808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50491" y="4521269"/>
            <a:ext cx="5040623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9DB7E-4644-4287-82B3-00CAA9F8F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9619" y="4843002"/>
            <a:ext cx="4320637" cy="12343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300" kern="12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4508" y="4521270"/>
            <a:ext cx="1586592" cy="189020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81159"/>
      </p:ext>
    </p:extLst>
  </p:cSld>
  <p:clrMapOvr>
    <a:masterClrMapping/>
  </p:clrMapOvr>
  <p:transition>
    <p:push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2144713"/>
            <a:ext cx="335280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 dirty="0"/>
              <a:t>Waves at Fixed Boundaries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337" y="1836936"/>
            <a:ext cx="4568825" cy="2728252"/>
          </a:xfrm>
        </p:spPr>
        <p:txBody>
          <a:bodyPr/>
          <a:lstStyle/>
          <a:p>
            <a:r>
              <a:rPr lang="en-US" altLang="en-US" sz="2400" dirty="0"/>
              <a:t>A wave incident upon a fixed boundary will have its energy </a:t>
            </a:r>
            <a:r>
              <a:rPr lang="en-US" altLang="en-US" sz="2400" b="1" dirty="0">
                <a:solidFill>
                  <a:srgbClr val="993300"/>
                </a:solidFill>
              </a:rPr>
              <a:t>reflected</a:t>
            </a:r>
            <a:r>
              <a:rPr lang="en-US" altLang="en-US" sz="2400" dirty="0"/>
              <a:t> back in the opposite direction.  Note that the wave pulse is inverted after reflecting off the boundary.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7378700" y="6213475"/>
            <a:ext cx="14620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www.electron4.phys.utk.edu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96" y="4559808"/>
            <a:ext cx="2237232" cy="2237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3563AE-FA1D-468E-AA88-CEC1B0430CB6}"/>
              </a:ext>
            </a:extLst>
          </p:cNvPr>
          <p:cNvSpPr txBox="1"/>
          <p:nvPr/>
        </p:nvSpPr>
        <p:spPr>
          <a:xfrm>
            <a:off x="6219372" y="1836936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Single pulse or disturbance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949EE5-6A9C-4F16-8CD9-6D436A636998}"/>
              </a:ext>
            </a:extLst>
          </p:cNvPr>
          <p:cNvCxnSpPr/>
          <p:nvPr/>
        </p:nvCxnSpPr>
        <p:spPr bwMode="auto">
          <a:xfrm flipH="1">
            <a:off x="6046415" y="2021306"/>
            <a:ext cx="258135" cy="2056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A922C51-704F-4F54-8AEB-950452C75A53}"/>
              </a:ext>
            </a:extLst>
          </p:cNvPr>
          <p:cNvSpPr txBox="1"/>
          <p:nvPr/>
        </p:nvSpPr>
        <p:spPr>
          <a:xfrm>
            <a:off x="6034866" y="2859985"/>
            <a:ext cx="1649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Incident Wave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3BC25B-FADB-4FDA-8AC6-B459AE2E0952}"/>
              </a:ext>
            </a:extLst>
          </p:cNvPr>
          <p:cNvSpPr txBox="1"/>
          <p:nvPr/>
        </p:nvSpPr>
        <p:spPr>
          <a:xfrm>
            <a:off x="6219372" y="5440576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Reflected Wave</a:t>
            </a: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uiExpand="1" build="p"/>
      <p:bldP spid="3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Interference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Interference occurs whenever two waves occupy the same space at the same time.</a:t>
            </a:r>
          </a:p>
          <a:p>
            <a:pPr lvl="1"/>
            <a:r>
              <a:rPr lang="en-US" altLang="en-US" sz="2400" b="1">
                <a:solidFill>
                  <a:srgbClr val="990033"/>
                </a:solidFill>
              </a:rPr>
              <a:t>Law of Linear Superposition:</a:t>
            </a:r>
            <a:r>
              <a:rPr lang="en-US" altLang="en-US" sz="2400">
                <a:solidFill>
                  <a:srgbClr val="990033"/>
                </a:solidFill>
              </a:rPr>
              <a:t> </a:t>
            </a:r>
            <a:r>
              <a:rPr lang="en-US" altLang="en-US" sz="2400"/>
              <a:t>When two or more waves are present at the same time at the same place, the </a:t>
            </a:r>
            <a:r>
              <a:rPr lang="en-US" altLang="en-US" sz="2400" b="1"/>
              <a:t>resultant disturbance is equal to the sum of the disturbances</a:t>
            </a:r>
            <a:r>
              <a:rPr lang="en-US" altLang="en-US" sz="2400"/>
              <a:t> from the individual waves.</a:t>
            </a:r>
            <a:endParaRPr lang="en-US" altLang="en-US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097088"/>
            <a:ext cx="3103563" cy="44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altLang="en-US" sz="4000"/>
              <a:t>Constructive Wave Interference</a:t>
            </a:r>
          </a:p>
        </p:txBody>
      </p:sp>
      <p:sp>
        <p:nvSpPr>
          <p:cNvPr id="146436" name="Text Box 1028"/>
          <p:cNvSpPr txBox="1">
            <a:spLocks noChangeArrowheads="1"/>
          </p:cNvSpPr>
          <p:nvPr/>
        </p:nvSpPr>
        <p:spPr bwMode="auto">
          <a:xfrm>
            <a:off x="5118100" y="6299200"/>
            <a:ext cx="14620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www.electron4.phys.utk.edu</a:t>
            </a:r>
          </a:p>
        </p:txBody>
      </p:sp>
      <p:grpSp>
        <p:nvGrpSpPr>
          <p:cNvPr id="146437" name="Group 1029"/>
          <p:cNvGrpSpPr>
            <a:grpSpLocks/>
          </p:cNvGrpSpPr>
          <p:nvPr/>
        </p:nvGrpSpPr>
        <p:grpSpPr bwMode="auto">
          <a:xfrm>
            <a:off x="576263" y="4151313"/>
            <a:ext cx="5911850" cy="2486025"/>
            <a:chOff x="363" y="2615"/>
            <a:chExt cx="3724" cy="1566"/>
          </a:xfrm>
        </p:grpSpPr>
        <p:sp>
          <p:nvSpPr>
            <p:cNvPr id="146438" name="Text Box 1030"/>
            <p:cNvSpPr txBox="1">
              <a:spLocks noChangeArrowheads="1"/>
            </p:cNvSpPr>
            <p:nvPr/>
          </p:nvSpPr>
          <p:spPr bwMode="auto">
            <a:xfrm>
              <a:off x="363" y="3431"/>
              <a:ext cx="2737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 b="1">
                  <a:solidFill>
                    <a:srgbClr val="0033CC"/>
                  </a:solidFill>
                </a:rPr>
                <a:t>Constructive Interference – Process by which two waves meet producing a net larger amplitude.</a:t>
              </a:r>
            </a:p>
          </p:txBody>
        </p:sp>
        <p:sp>
          <p:nvSpPr>
            <p:cNvPr id="146439" name="Line 1031"/>
            <p:cNvSpPr>
              <a:spLocks noChangeShapeType="1"/>
            </p:cNvSpPr>
            <p:nvPr/>
          </p:nvSpPr>
          <p:spPr bwMode="auto">
            <a:xfrm flipV="1">
              <a:off x="2770" y="2615"/>
              <a:ext cx="1317" cy="11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2093976"/>
            <a:ext cx="4279392" cy="3209544"/>
          </a:xfrm>
          <a:prstGeom prst="rect">
            <a:avLst/>
          </a:prstGeo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1814513"/>
            <a:ext cx="32924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Destructive Wave Interference</a:t>
            </a:r>
          </a:p>
        </p:txBody>
      </p:sp>
      <p:grpSp>
        <p:nvGrpSpPr>
          <p:cNvPr id="116747" name="Group 11"/>
          <p:cNvGrpSpPr>
            <a:grpSpLocks/>
          </p:cNvGrpSpPr>
          <p:nvPr/>
        </p:nvGrpSpPr>
        <p:grpSpPr bwMode="auto">
          <a:xfrm>
            <a:off x="722313" y="2514600"/>
            <a:ext cx="6113462" cy="1724025"/>
            <a:chOff x="455" y="1584"/>
            <a:chExt cx="3851" cy="1086"/>
          </a:xfrm>
        </p:grpSpPr>
        <p:sp>
          <p:nvSpPr>
            <p:cNvPr id="116745" name="Text Box 9"/>
            <p:cNvSpPr txBox="1">
              <a:spLocks noChangeArrowheads="1"/>
            </p:cNvSpPr>
            <p:nvPr/>
          </p:nvSpPr>
          <p:spPr bwMode="auto">
            <a:xfrm>
              <a:off x="455" y="1584"/>
              <a:ext cx="2737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 b="1">
                  <a:solidFill>
                    <a:srgbClr val="0033CC"/>
                  </a:solidFill>
                </a:rPr>
                <a:t>Destructive Interference – Process by which two waves meet canceling out each other.</a:t>
              </a:r>
            </a:p>
          </p:txBody>
        </p:sp>
        <p:sp>
          <p:nvSpPr>
            <p:cNvPr id="116746" name="Line 10"/>
            <p:cNvSpPr>
              <a:spLocks noChangeShapeType="1"/>
            </p:cNvSpPr>
            <p:nvPr/>
          </p:nvSpPr>
          <p:spPr bwMode="auto">
            <a:xfrm>
              <a:off x="3081" y="2102"/>
              <a:ext cx="1225" cy="5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Standing Waves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b="1" dirty="0">
                <a:solidFill>
                  <a:srgbClr val="990033"/>
                </a:solidFill>
              </a:rPr>
              <a:t>Standing Wave:</a:t>
            </a:r>
            <a:r>
              <a:rPr lang="en-US" altLang="en-US" sz="2400" dirty="0">
                <a:solidFill>
                  <a:srgbClr val="990033"/>
                </a:solidFill>
              </a:rPr>
              <a:t> </a:t>
            </a:r>
            <a:r>
              <a:rPr lang="en-US" altLang="en-US" sz="2000" dirty="0"/>
              <a:t>An interference pattern resulting from two waves moving in opposite directions with the </a:t>
            </a:r>
            <a:r>
              <a:rPr lang="en-US" altLang="en-US" sz="2000" b="1" dirty="0">
                <a:solidFill>
                  <a:schemeClr val="hlink"/>
                </a:solidFill>
              </a:rPr>
              <a:t>same frequency and amplitude</a:t>
            </a:r>
            <a:r>
              <a:rPr lang="en-US" altLang="en-US" sz="2000" dirty="0"/>
              <a:t> such that they develop a consistent repeating pattern of constructive and destructive interference.</a:t>
            </a:r>
            <a:endParaRPr lang="en-US" altLang="en-US" sz="2000" dirty="0">
              <a:solidFill>
                <a:srgbClr val="990033"/>
              </a:solidFill>
            </a:endParaRPr>
          </a:p>
          <a:p>
            <a:pPr lvl="1"/>
            <a:r>
              <a:rPr lang="en-US" altLang="en-US" sz="2000" b="1" dirty="0">
                <a:solidFill>
                  <a:srgbClr val="990033"/>
                </a:solidFill>
              </a:rPr>
              <a:t>Node:</a:t>
            </a:r>
            <a:r>
              <a:rPr lang="en-US" altLang="en-US" sz="2000" dirty="0">
                <a:solidFill>
                  <a:srgbClr val="990033"/>
                </a:solidFill>
              </a:rPr>
              <a:t> </a:t>
            </a:r>
            <a:r>
              <a:rPr lang="en-US" altLang="en-US" sz="2000" dirty="0"/>
              <a:t>The part of a standing wave where interference is destructive at all times (</a:t>
            </a:r>
            <a:r>
              <a:rPr lang="en-US" altLang="en-US" sz="2000" b="1" dirty="0">
                <a:solidFill>
                  <a:schemeClr val="hlink"/>
                </a:solidFill>
              </a:rPr>
              <a:t>180</a:t>
            </a:r>
            <a:r>
              <a:rPr lang="en-US" altLang="en-US" sz="2000" b="1" baseline="30000" dirty="0">
                <a:solidFill>
                  <a:schemeClr val="hlink"/>
                </a:solidFill>
              </a:rPr>
              <a:t>o</a:t>
            </a:r>
            <a:r>
              <a:rPr lang="en-US" altLang="en-US" sz="2000" b="1" dirty="0">
                <a:solidFill>
                  <a:schemeClr val="hlink"/>
                </a:solidFill>
              </a:rPr>
              <a:t> out of phase</a:t>
            </a:r>
            <a:r>
              <a:rPr lang="en-US" altLang="en-US" sz="2000" dirty="0"/>
              <a:t>).</a:t>
            </a:r>
          </a:p>
          <a:p>
            <a:pPr lvl="1"/>
            <a:r>
              <a:rPr lang="en-US" altLang="en-US" sz="2000" b="1" dirty="0">
                <a:solidFill>
                  <a:srgbClr val="990033"/>
                </a:solidFill>
              </a:rPr>
              <a:t>Antinode:</a:t>
            </a:r>
            <a:r>
              <a:rPr lang="en-US" altLang="en-US" sz="2000" dirty="0">
                <a:solidFill>
                  <a:srgbClr val="990033"/>
                </a:solidFill>
              </a:rPr>
              <a:t> </a:t>
            </a:r>
            <a:r>
              <a:rPr lang="en-US" altLang="en-US" sz="2000" dirty="0"/>
              <a:t>The part of the wave where interference is maximized constructively (</a:t>
            </a:r>
            <a:r>
              <a:rPr lang="en-US" altLang="en-US" sz="2000" b="1" dirty="0">
                <a:solidFill>
                  <a:schemeClr val="hlink"/>
                </a:solidFill>
              </a:rPr>
              <a:t>in phase</a:t>
            </a:r>
            <a:r>
              <a:rPr lang="en-US" altLang="en-US" sz="2000" dirty="0"/>
              <a:t>).</a:t>
            </a:r>
            <a:endParaRPr lang="en-US" altLang="en-US" dirty="0"/>
          </a:p>
          <a:p>
            <a:pPr lvl="1"/>
            <a:r>
              <a:rPr lang="en-US" altLang="en-US" sz="2000" dirty="0">
                <a:hlinkClick r:id="rId2"/>
              </a:rPr>
              <a:t>Standing Wave</a:t>
            </a:r>
            <a:endParaRPr lang="en-US" altLang="en-US" dirty="0"/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77788" y="265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15720" name="Group 8"/>
          <p:cNvGrpSpPr>
            <a:grpSpLocks/>
          </p:cNvGrpSpPr>
          <p:nvPr/>
        </p:nvGrpSpPr>
        <p:grpSpPr bwMode="auto">
          <a:xfrm>
            <a:off x="4767263" y="4897438"/>
            <a:ext cx="3797300" cy="1789112"/>
            <a:chOff x="3003" y="3085"/>
            <a:chExt cx="2392" cy="1127"/>
          </a:xfrm>
        </p:grpSpPr>
        <p:pic>
          <p:nvPicPr>
            <p:cNvPr id="115718" name="Picture 6" descr="h4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" y="3085"/>
              <a:ext cx="2392" cy="1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719" name="Line 7"/>
            <p:cNvSpPr>
              <a:spLocks noChangeShapeType="1"/>
            </p:cNvSpPr>
            <p:nvPr/>
          </p:nvSpPr>
          <p:spPr bwMode="auto">
            <a:xfrm>
              <a:off x="3081" y="3639"/>
              <a:ext cx="22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20E44-B1E7-43CB-8C17-7408E80A6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177463"/>
            <a:ext cx="8162925" cy="1446550"/>
          </a:xfrm>
        </p:spPr>
        <p:txBody>
          <a:bodyPr/>
          <a:lstStyle/>
          <a:p>
            <a:r>
              <a:rPr lang="en-US" dirty="0"/>
              <a:t>The Anatomy of a Standing Wave</a:t>
            </a:r>
          </a:p>
        </p:txBody>
      </p:sp>
      <p:pic>
        <p:nvPicPr>
          <p:cNvPr id="4" name="PHET Standing Wave Video">
            <a:hlinkClick r:id="" action="ppaction://media"/>
            <a:extLst>
              <a:ext uri="{FF2B5EF4-FFF2-40B4-BE49-F238E27FC236}">
                <a16:creationId xmlns:a16="http://schemas.microsoft.com/office/drawing/2014/main" id="{47F76A1F-969E-4AF8-A7FD-F179D16EF2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5047" y="1781402"/>
            <a:ext cx="5460149" cy="50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29797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 dirty="0"/>
              <a:t>What is a wave?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84749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A wave is a traveling disturbance that carries energy through space and matter without transferring mass.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Note how the ball on the surface stays relatively in the same place while the wave continues to move or propagate from left to right.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66" y="3043681"/>
            <a:ext cx="3371850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59877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uiExpand="1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The Parts of a Standing Wave</a:t>
            </a:r>
          </a:p>
        </p:txBody>
      </p:sp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77788" y="265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18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2687638"/>
            <a:ext cx="5386388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6022975" y="6007100"/>
            <a:ext cx="892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Nodes</a:t>
            </a:r>
          </a:p>
        </p:txBody>
      </p:sp>
      <p:grpSp>
        <p:nvGrpSpPr>
          <p:cNvPr id="161808" name="Group 16"/>
          <p:cNvGrpSpPr>
            <a:grpSpLocks/>
          </p:cNvGrpSpPr>
          <p:nvPr/>
        </p:nvGrpSpPr>
        <p:grpSpPr bwMode="auto">
          <a:xfrm>
            <a:off x="4276725" y="4497388"/>
            <a:ext cx="4500563" cy="1698625"/>
            <a:chOff x="1430" y="2937"/>
            <a:chExt cx="2835" cy="1070"/>
          </a:xfrm>
        </p:grpSpPr>
        <p:sp>
          <p:nvSpPr>
            <p:cNvPr id="161802" name="Line 10"/>
            <p:cNvSpPr>
              <a:spLocks noChangeShapeType="1"/>
            </p:cNvSpPr>
            <p:nvPr/>
          </p:nvSpPr>
          <p:spPr bwMode="auto">
            <a:xfrm flipV="1">
              <a:off x="3072" y="2981"/>
              <a:ext cx="219" cy="8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1803" name="Line 11"/>
            <p:cNvSpPr>
              <a:spLocks noChangeShapeType="1"/>
            </p:cNvSpPr>
            <p:nvPr/>
          </p:nvSpPr>
          <p:spPr bwMode="auto">
            <a:xfrm flipH="1" flipV="1">
              <a:off x="2385" y="2978"/>
              <a:ext cx="219" cy="8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1804" name="Line 12"/>
            <p:cNvSpPr>
              <a:spLocks noChangeShapeType="1"/>
            </p:cNvSpPr>
            <p:nvPr/>
          </p:nvSpPr>
          <p:spPr bwMode="auto">
            <a:xfrm flipH="1" flipV="1">
              <a:off x="1430" y="2937"/>
              <a:ext cx="219" cy="8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1805" name="Line 13"/>
            <p:cNvSpPr>
              <a:spLocks noChangeShapeType="1"/>
            </p:cNvSpPr>
            <p:nvPr/>
          </p:nvSpPr>
          <p:spPr bwMode="auto">
            <a:xfrm flipV="1">
              <a:off x="4046" y="2940"/>
              <a:ext cx="219" cy="8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1806" name="Line 14"/>
            <p:cNvSpPr>
              <a:spLocks noChangeShapeType="1"/>
            </p:cNvSpPr>
            <p:nvPr/>
          </p:nvSpPr>
          <p:spPr bwMode="auto">
            <a:xfrm>
              <a:off x="1649" y="3810"/>
              <a:ext cx="868" cy="1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1807" name="Line 15"/>
            <p:cNvSpPr>
              <a:spLocks noChangeShapeType="1"/>
            </p:cNvSpPr>
            <p:nvPr/>
          </p:nvSpPr>
          <p:spPr bwMode="auto">
            <a:xfrm flipV="1">
              <a:off x="3087" y="3806"/>
              <a:ext cx="960" cy="2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61809" name="Rectangle 17"/>
          <p:cNvSpPr>
            <a:spLocks noChangeArrowheads="1"/>
          </p:cNvSpPr>
          <p:nvPr/>
        </p:nvSpPr>
        <p:spPr bwMode="auto">
          <a:xfrm>
            <a:off x="4278313" y="2844800"/>
            <a:ext cx="4514850" cy="4143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10" name="Text Box 18"/>
          <p:cNvSpPr txBox="1">
            <a:spLocks noChangeArrowheads="1"/>
          </p:cNvSpPr>
          <p:nvPr/>
        </p:nvSpPr>
        <p:spPr bwMode="auto">
          <a:xfrm>
            <a:off x="5851525" y="2082800"/>
            <a:ext cx="1319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Antinodes</a:t>
            </a:r>
          </a:p>
        </p:txBody>
      </p:sp>
      <p:grpSp>
        <p:nvGrpSpPr>
          <p:cNvPr id="161815" name="Group 23"/>
          <p:cNvGrpSpPr>
            <a:grpSpLocks/>
          </p:cNvGrpSpPr>
          <p:nvPr/>
        </p:nvGrpSpPr>
        <p:grpSpPr bwMode="auto">
          <a:xfrm>
            <a:off x="5116513" y="2420938"/>
            <a:ext cx="2814637" cy="881062"/>
            <a:chOff x="1959" y="1629"/>
            <a:chExt cx="1773" cy="555"/>
          </a:xfrm>
        </p:grpSpPr>
        <p:sp>
          <p:nvSpPr>
            <p:cNvPr id="161811" name="Line 19"/>
            <p:cNvSpPr>
              <a:spLocks noChangeShapeType="1"/>
            </p:cNvSpPr>
            <p:nvPr/>
          </p:nvSpPr>
          <p:spPr bwMode="auto">
            <a:xfrm flipH="1">
              <a:off x="1959" y="1632"/>
              <a:ext cx="573" cy="5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1812" name="Line 20"/>
            <p:cNvSpPr>
              <a:spLocks noChangeShapeType="1"/>
            </p:cNvSpPr>
            <p:nvPr/>
          </p:nvSpPr>
          <p:spPr bwMode="auto">
            <a:xfrm>
              <a:off x="3159" y="1635"/>
              <a:ext cx="573" cy="5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1813" name="Line 21"/>
            <p:cNvSpPr>
              <a:spLocks noChangeShapeType="1"/>
            </p:cNvSpPr>
            <p:nvPr/>
          </p:nvSpPr>
          <p:spPr bwMode="auto">
            <a:xfrm>
              <a:off x="2832" y="1629"/>
              <a:ext cx="0" cy="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61816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188913" y="1968500"/>
            <a:ext cx="3411537" cy="4191000"/>
          </a:xfrm>
        </p:spPr>
        <p:txBody>
          <a:bodyPr/>
          <a:lstStyle/>
          <a:p>
            <a:r>
              <a:rPr lang="en-US" altLang="en-US" sz="2000" dirty="0"/>
              <a:t>Note: there is always one more node than antinode.</a:t>
            </a:r>
          </a:p>
          <a:p>
            <a:pPr lvl="1"/>
            <a:r>
              <a:rPr lang="en-US" altLang="en-US" sz="1800" dirty="0"/>
              <a:t>How many nodes do you see?</a:t>
            </a:r>
          </a:p>
          <a:p>
            <a:pPr lvl="1"/>
            <a:r>
              <a:rPr lang="en-US" altLang="en-US" sz="1800" dirty="0"/>
              <a:t>How many antinodes do you see?</a:t>
            </a:r>
          </a:p>
          <a:p>
            <a:pPr lvl="1"/>
            <a:r>
              <a:rPr lang="en-US" altLang="en-US" sz="1800" dirty="0"/>
              <a:t>What is the distance between two nodes?</a:t>
            </a:r>
          </a:p>
          <a:p>
            <a:pPr lvl="1"/>
            <a:r>
              <a:rPr lang="en-US" altLang="en-US" sz="1800" dirty="0"/>
              <a:t>What is the distance between two antinodes?</a:t>
            </a:r>
          </a:p>
        </p:txBody>
      </p:sp>
      <p:grpSp>
        <p:nvGrpSpPr>
          <p:cNvPr id="161829" name="Group 37"/>
          <p:cNvGrpSpPr>
            <a:grpSpLocks/>
          </p:cNvGrpSpPr>
          <p:nvPr/>
        </p:nvGrpSpPr>
        <p:grpSpPr bwMode="auto">
          <a:xfrm>
            <a:off x="4271963" y="2874963"/>
            <a:ext cx="3032125" cy="444500"/>
            <a:chOff x="2691" y="1811"/>
            <a:chExt cx="1910" cy="280"/>
          </a:xfrm>
        </p:grpSpPr>
        <p:sp>
          <p:nvSpPr>
            <p:cNvPr id="161817" name="Rectangle 25"/>
            <p:cNvSpPr>
              <a:spLocks noChangeArrowheads="1"/>
            </p:cNvSpPr>
            <p:nvPr/>
          </p:nvSpPr>
          <p:spPr bwMode="auto">
            <a:xfrm>
              <a:off x="2708" y="1811"/>
              <a:ext cx="1893" cy="2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1">
                  <a:solidFill>
                    <a:srgbClr val="993300"/>
                  </a:solidFill>
                  <a:sym typeface="Symbol" panose="05050102010706020507" pitchFamily="18" charset="2"/>
                </a:rPr>
                <a:t></a:t>
              </a:r>
            </a:p>
          </p:txBody>
        </p:sp>
        <p:grpSp>
          <p:nvGrpSpPr>
            <p:cNvPr id="161828" name="Group 36"/>
            <p:cNvGrpSpPr>
              <a:grpSpLocks/>
            </p:cNvGrpSpPr>
            <p:nvPr/>
          </p:nvGrpSpPr>
          <p:grpSpPr bwMode="auto">
            <a:xfrm>
              <a:off x="2691" y="1860"/>
              <a:ext cx="1884" cy="183"/>
              <a:chOff x="2691" y="1860"/>
              <a:chExt cx="1884" cy="183"/>
            </a:xfrm>
          </p:grpSpPr>
          <p:grpSp>
            <p:nvGrpSpPr>
              <p:cNvPr id="161822" name="Group 30"/>
              <p:cNvGrpSpPr>
                <a:grpSpLocks/>
              </p:cNvGrpSpPr>
              <p:nvPr/>
            </p:nvGrpSpPr>
            <p:grpSpPr bwMode="auto">
              <a:xfrm>
                <a:off x="3771" y="1860"/>
                <a:ext cx="804" cy="183"/>
                <a:chOff x="3621" y="1857"/>
                <a:chExt cx="495" cy="183"/>
              </a:xfrm>
            </p:grpSpPr>
            <p:sp>
              <p:nvSpPr>
                <p:cNvPr id="161820" name="Line 28"/>
                <p:cNvSpPr>
                  <a:spLocks noChangeShapeType="1"/>
                </p:cNvSpPr>
                <p:nvPr/>
              </p:nvSpPr>
              <p:spPr bwMode="auto">
                <a:xfrm>
                  <a:off x="3621" y="1965"/>
                  <a:ext cx="489" cy="0"/>
                </a:xfrm>
                <a:prstGeom prst="line">
                  <a:avLst/>
                </a:prstGeom>
                <a:noFill/>
                <a:ln w="22225">
                  <a:solidFill>
                    <a:schemeClr val="folHlink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1821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4116" y="1857"/>
                  <a:ext cx="0" cy="18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1823" name="Group 31"/>
              <p:cNvGrpSpPr>
                <a:grpSpLocks/>
              </p:cNvGrpSpPr>
              <p:nvPr/>
            </p:nvGrpSpPr>
            <p:grpSpPr bwMode="auto">
              <a:xfrm flipH="1">
                <a:off x="2691" y="1860"/>
                <a:ext cx="798" cy="183"/>
                <a:chOff x="3621" y="1857"/>
                <a:chExt cx="495" cy="183"/>
              </a:xfrm>
            </p:grpSpPr>
            <p:sp>
              <p:nvSpPr>
                <p:cNvPr id="161824" name="Line 32"/>
                <p:cNvSpPr>
                  <a:spLocks noChangeShapeType="1"/>
                </p:cNvSpPr>
                <p:nvPr/>
              </p:nvSpPr>
              <p:spPr bwMode="auto">
                <a:xfrm>
                  <a:off x="3621" y="1965"/>
                  <a:ext cx="489" cy="0"/>
                </a:xfrm>
                <a:prstGeom prst="line">
                  <a:avLst/>
                </a:prstGeom>
                <a:noFill/>
                <a:ln w="22225">
                  <a:solidFill>
                    <a:schemeClr val="folHlink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1825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4116" y="1857"/>
                  <a:ext cx="0" cy="18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61830" name="Line 38"/>
          <p:cNvSpPr>
            <a:spLocks noChangeShapeType="1"/>
          </p:cNvSpPr>
          <p:nvPr/>
        </p:nvSpPr>
        <p:spPr bwMode="auto">
          <a:xfrm flipH="1" flipV="1">
            <a:off x="5038725" y="3390900"/>
            <a:ext cx="0" cy="966788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61835" name="Group 43"/>
          <p:cNvGrpSpPr>
            <a:grpSpLocks/>
          </p:cNvGrpSpPr>
          <p:nvPr/>
        </p:nvGrpSpPr>
        <p:grpSpPr bwMode="auto">
          <a:xfrm>
            <a:off x="2697163" y="3949700"/>
            <a:ext cx="2303462" cy="2311400"/>
            <a:chOff x="1699" y="2488"/>
            <a:chExt cx="1451" cy="1456"/>
          </a:xfrm>
        </p:grpSpPr>
        <p:sp>
          <p:nvSpPr>
            <p:cNvPr id="161831" name="Text Box 39"/>
            <p:cNvSpPr txBox="1">
              <a:spLocks noChangeArrowheads="1"/>
            </p:cNvSpPr>
            <p:nvPr/>
          </p:nvSpPr>
          <p:spPr bwMode="auto">
            <a:xfrm>
              <a:off x="1699" y="3713"/>
              <a:ext cx="848" cy="2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dirty="0"/>
                <a:t>Amplitude</a:t>
              </a:r>
            </a:p>
          </p:txBody>
        </p:sp>
        <p:sp>
          <p:nvSpPr>
            <p:cNvPr id="161832" name="Line 40"/>
            <p:cNvSpPr>
              <a:spLocks noChangeShapeType="1"/>
            </p:cNvSpPr>
            <p:nvPr/>
          </p:nvSpPr>
          <p:spPr bwMode="auto">
            <a:xfrm flipV="1">
              <a:off x="2468" y="2488"/>
              <a:ext cx="682" cy="1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2611698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61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61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618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618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1618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61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61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1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1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1" grpId="0"/>
      <p:bldP spid="161810" grpId="0"/>
      <p:bldP spid="161810" grpId="1"/>
      <p:bldP spid="161816" grpId="0" build="p"/>
      <p:bldP spid="1618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Speed of a Wave on a String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2813" y="1905000"/>
                <a:ext cx="8110537" cy="4772025"/>
              </a:xfrm>
            </p:spPr>
            <p:txBody>
              <a:bodyPr/>
              <a:lstStyle/>
              <a:p>
                <a:r>
                  <a:rPr lang="en-US" altLang="en-US" sz="2400" dirty="0"/>
                  <a:t>For a stretched rope or string:		 </a:t>
                </a:r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en-US" sz="2400" dirty="0"/>
                  <a:t>				</a:t>
                </a:r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en-US" sz="2400" dirty="0"/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en-US" sz="2400" dirty="0"/>
                  <a:t>		Where:</a:t>
                </a:r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en-US" sz="2400" dirty="0"/>
                  <a:t>			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altLang="en-US" sz="2400" dirty="0"/>
                  <a:t> Tension</a:t>
                </a:r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en-US" sz="2400" dirty="0"/>
                  <a:t>			</a:t>
                </a:r>
                <a14:m>
                  <m:oMath xmlns:m="http://schemas.openxmlformats.org/officeDocument/2006/math">
                    <m:r>
                      <a:rPr lang="el-GR" altLang="en-US" sz="240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altLang="en-US" sz="2400" dirty="0"/>
                  <a:t> linear density =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en-US" sz="1600" dirty="0"/>
                  <a:t> (mass/unit of length)</a:t>
                </a:r>
                <a:endParaRPr lang="en-US" altLang="en-US" sz="2400" dirty="0"/>
              </a:p>
              <a:p>
                <a:r>
                  <a:rPr lang="en-US" altLang="en-US" sz="2400" dirty="0"/>
                  <a:t>As the tension increases, the speed increases.</a:t>
                </a:r>
              </a:p>
              <a:p>
                <a:r>
                  <a:rPr lang="en-US" altLang="en-US" sz="2400" dirty="0"/>
                  <a:t>As the mass increases, the speed decreases.</a:t>
                </a:r>
              </a:p>
              <a:p>
                <a:r>
                  <a:rPr lang="en-US" altLang="en-US" sz="2400" dirty="0"/>
                  <a:t>Can you relate this to a string on a piano or guitar?</a:t>
                </a:r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en-US" sz="900" dirty="0"/>
              </a:p>
              <a:p>
                <a:pPr>
                  <a:buFont typeface="Wingdings" panose="05000000000000000000" pitchFamily="2" charset="2"/>
                  <a:buNone/>
                </a:pPr>
                <a:endParaRPr lang="el-GR" altLang="en-US" sz="900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2813" y="1905000"/>
                <a:ext cx="8110537" cy="4772025"/>
              </a:xfrm>
              <a:blipFill>
                <a:blip r:embed="rId2"/>
                <a:stretch>
                  <a:fillRect l="-526" t="-1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id="{1B71AEED-804C-4140-BA29-EE9B47986A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2786" y="2350557"/>
                <a:ext cx="1278427" cy="1001684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000" i="1" dirty="0" smtClean="0">
                          <a:latin typeface="Cambria Math" panose="020405030504060302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en-US" alt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en-US" sz="20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dirty="0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en-US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en-US" sz="2000" dirty="0"/>
              </a:p>
            </p:txBody>
          </p:sp>
        </mc:Choice>
        <mc:Fallback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id="{1B71AEED-804C-4140-BA29-EE9B47986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2786" y="2350557"/>
                <a:ext cx="1278427" cy="10016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uiExpand="1" build="p" autoUpdateAnimBg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Continuous Waves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713288"/>
          </a:xfrm>
        </p:spPr>
        <p:txBody>
          <a:bodyPr/>
          <a:lstStyle/>
          <a:p>
            <a:r>
              <a:rPr lang="en-US" altLang="en-US" sz="2400"/>
              <a:t>When a wave impacts a boundary, some of the energy is reflected, while some passes through.</a:t>
            </a:r>
          </a:p>
          <a:p>
            <a:r>
              <a:rPr lang="en-US" altLang="en-US" sz="2400"/>
              <a:t>The wave that passes through is called a transmitted wave.</a:t>
            </a:r>
          </a:p>
          <a:p>
            <a:r>
              <a:rPr lang="en-US" altLang="en-US" sz="2400"/>
              <a:t>A wave that is transmitted through a boundary will lose some of its energy.</a:t>
            </a:r>
          </a:p>
          <a:p>
            <a:pPr lvl="1"/>
            <a:r>
              <a:rPr lang="en-US" altLang="en-US" sz="2000"/>
              <a:t>Electromagnetic radiation will both slow down and have a shorter wavelength when going into a denser media.</a:t>
            </a:r>
          </a:p>
          <a:p>
            <a:pPr lvl="1"/>
            <a:r>
              <a:rPr lang="en-US" altLang="en-US" sz="2000"/>
              <a:t>Sound will increase in speed when transitioning into a denser media.</a:t>
            </a:r>
          </a:p>
          <a:p>
            <a:r>
              <a:rPr lang="en-US" altLang="en-US" sz="2400"/>
              <a:t> </a:t>
            </a:r>
            <a:r>
              <a:rPr lang="en-US" altLang="en-US" sz="2400">
                <a:hlinkClick r:id="rId2"/>
              </a:rPr>
              <a:t>Speed of Light in different mediums</a:t>
            </a:r>
            <a:endParaRPr lang="en-US" altLang="en-US" sz="2400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Group 2"/>
          <p:cNvGrpSpPr>
            <a:grpSpLocks/>
          </p:cNvGrpSpPr>
          <p:nvPr/>
        </p:nvGrpSpPr>
        <p:grpSpPr bwMode="auto">
          <a:xfrm>
            <a:off x="1647825" y="2630488"/>
            <a:ext cx="5614988" cy="3678237"/>
            <a:chOff x="1038" y="1657"/>
            <a:chExt cx="3537" cy="2317"/>
          </a:xfrm>
        </p:grpSpPr>
        <p:sp>
          <p:nvSpPr>
            <p:cNvPr id="156675" name="Rectangle 3"/>
            <p:cNvSpPr>
              <a:spLocks noChangeArrowheads="1"/>
            </p:cNvSpPr>
            <p:nvPr/>
          </p:nvSpPr>
          <p:spPr bwMode="auto">
            <a:xfrm>
              <a:off x="1038" y="1659"/>
              <a:ext cx="1887" cy="231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76" name="Rectangle 4"/>
            <p:cNvSpPr>
              <a:spLocks noChangeArrowheads="1"/>
            </p:cNvSpPr>
            <p:nvPr/>
          </p:nvSpPr>
          <p:spPr bwMode="auto">
            <a:xfrm>
              <a:off x="2922" y="1657"/>
              <a:ext cx="1653" cy="231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677" name="Line 5"/>
          <p:cNvSpPr>
            <a:spLocks noChangeAspect="1" noChangeShapeType="1"/>
          </p:cNvSpPr>
          <p:nvPr/>
        </p:nvSpPr>
        <p:spPr bwMode="auto">
          <a:xfrm flipH="1">
            <a:off x="4640263" y="2635250"/>
            <a:ext cx="0" cy="36623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2093913" y="2617788"/>
            <a:ext cx="22590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/>
              <a:t>Incident + Reflected Wave</a:t>
            </a: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2160588" y="5721350"/>
            <a:ext cx="22590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/>
              <a:t>Higher speed</a:t>
            </a:r>
          </a:p>
          <a:p>
            <a:pPr algn="ctr">
              <a:spcBef>
                <a:spcPct val="50000"/>
              </a:spcBef>
            </a:pPr>
            <a:r>
              <a:rPr lang="en-US" altLang="en-US" sz="1200"/>
              <a:t>Longer wavelength</a:t>
            </a:r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4968875" y="5708650"/>
            <a:ext cx="2259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/>
              <a:t>Lower speed</a:t>
            </a:r>
          </a:p>
          <a:p>
            <a:pPr algn="ctr">
              <a:spcBef>
                <a:spcPct val="50000"/>
              </a:spcBef>
            </a:pPr>
            <a:r>
              <a:rPr lang="en-US" altLang="en-US" sz="1200"/>
              <a:t>Shorter wavelength</a:t>
            </a:r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4937125" y="2627313"/>
            <a:ext cx="2259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/>
              <a:t>Transmitted Wave</a:t>
            </a:r>
          </a:p>
        </p:txBody>
      </p:sp>
      <p:sp>
        <p:nvSpPr>
          <p:cNvPr id="156682" name="Rectangle 10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altLang="en-US" sz="4000"/>
              <a:t>Continuous Waves – Higher Speed to Lower Speed</a:t>
            </a:r>
          </a:p>
        </p:txBody>
      </p:sp>
      <p:sp>
        <p:nvSpPr>
          <p:cNvPr id="15668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6778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/>
              <a:t>Note the differences in wavelength and amplitude between of the wave in the two different mediums </a:t>
            </a:r>
          </a:p>
        </p:txBody>
      </p:sp>
      <p:sp>
        <p:nvSpPr>
          <p:cNvPr id="156684" name="Line 12"/>
          <p:cNvSpPr>
            <a:spLocks noChangeShapeType="1"/>
          </p:cNvSpPr>
          <p:nvPr/>
        </p:nvSpPr>
        <p:spPr bwMode="auto">
          <a:xfrm>
            <a:off x="2009775" y="2641600"/>
            <a:ext cx="1588" cy="3644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5" name="Line 13"/>
          <p:cNvSpPr>
            <a:spLocks noChangeShapeType="1"/>
          </p:cNvSpPr>
          <p:nvPr/>
        </p:nvSpPr>
        <p:spPr bwMode="auto">
          <a:xfrm>
            <a:off x="2009775" y="4464050"/>
            <a:ext cx="5253038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686" name="Group 14"/>
          <p:cNvGrpSpPr>
            <a:grpSpLocks/>
          </p:cNvGrpSpPr>
          <p:nvPr/>
        </p:nvGrpSpPr>
        <p:grpSpPr bwMode="auto">
          <a:xfrm>
            <a:off x="2009775" y="3249613"/>
            <a:ext cx="2625725" cy="2428875"/>
            <a:chOff x="1266" y="2047"/>
            <a:chExt cx="1654" cy="1530"/>
          </a:xfrm>
        </p:grpSpPr>
        <p:sp>
          <p:nvSpPr>
            <p:cNvPr id="156687" name="Freeform 15"/>
            <p:cNvSpPr>
              <a:spLocks/>
            </p:cNvSpPr>
            <p:nvPr/>
          </p:nvSpPr>
          <p:spPr bwMode="auto">
            <a:xfrm>
              <a:off x="1266" y="2576"/>
              <a:ext cx="34" cy="236"/>
            </a:xfrm>
            <a:custGeom>
              <a:avLst/>
              <a:gdLst>
                <a:gd name="T0" fmla="*/ 0 w 33"/>
                <a:gd name="T1" fmla="*/ 228 h 228"/>
                <a:gd name="T2" fmla="*/ 18 w 33"/>
                <a:gd name="T3" fmla="*/ 112 h 228"/>
                <a:gd name="T4" fmla="*/ 26 w 33"/>
                <a:gd name="T5" fmla="*/ 56 h 228"/>
                <a:gd name="T6" fmla="*/ 33 w 33"/>
                <a:gd name="T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28">
                  <a:moveTo>
                    <a:pt x="0" y="228"/>
                  </a:moveTo>
                  <a:lnTo>
                    <a:pt x="18" y="112"/>
                  </a:lnTo>
                  <a:lnTo>
                    <a:pt x="26" y="56"/>
                  </a:lnTo>
                  <a:lnTo>
                    <a:pt x="33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88" name="Freeform 16"/>
            <p:cNvSpPr>
              <a:spLocks/>
            </p:cNvSpPr>
            <p:nvPr/>
          </p:nvSpPr>
          <p:spPr bwMode="auto">
            <a:xfrm>
              <a:off x="1300" y="2364"/>
              <a:ext cx="31" cy="212"/>
            </a:xfrm>
            <a:custGeom>
              <a:avLst/>
              <a:gdLst>
                <a:gd name="T0" fmla="*/ 0 w 30"/>
                <a:gd name="T1" fmla="*/ 205 h 205"/>
                <a:gd name="T2" fmla="*/ 15 w 30"/>
                <a:gd name="T3" fmla="*/ 97 h 205"/>
                <a:gd name="T4" fmla="*/ 23 w 30"/>
                <a:gd name="T5" fmla="*/ 48 h 205"/>
                <a:gd name="T6" fmla="*/ 30 w 30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05">
                  <a:moveTo>
                    <a:pt x="0" y="205"/>
                  </a:moveTo>
                  <a:lnTo>
                    <a:pt x="15" y="97"/>
                  </a:lnTo>
                  <a:lnTo>
                    <a:pt x="23" y="48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89" name="Freeform 17"/>
            <p:cNvSpPr>
              <a:spLocks/>
            </p:cNvSpPr>
            <p:nvPr/>
          </p:nvSpPr>
          <p:spPr bwMode="auto">
            <a:xfrm>
              <a:off x="1331" y="2194"/>
              <a:ext cx="35" cy="170"/>
            </a:xfrm>
            <a:custGeom>
              <a:avLst/>
              <a:gdLst>
                <a:gd name="T0" fmla="*/ 0 w 34"/>
                <a:gd name="T1" fmla="*/ 164 h 164"/>
                <a:gd name="T2" fmla="*/ 8 w 34"/>
                <a:gd name="T3" fmla="*/ 119 h 164"/>
                <a:gd name="T4" fmla="*/ 15 w 34"/>
                <a:gd name="T5" fmla="*/ 74 h 164"/>
                <a:gd name="T6" fmla="*/ 26 w 34"/>
                <a:gd name="T7" fmla="*/ 37 h 164"/>
                <a:gd name="T8" fmla="*/ 34 w 34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4">
                  <a:moveTo>
                    <a:pt x="0" y="164"/>
                  </a:moveTo>
                  <a:lnTo>
                    <a:pt x="8" y="119"/>
                  </a:lnTo>
                  <a:lnTo>
                    <a:pt x="15" y="74"/>
                  </a:lnTo>
                  <a:lnTo>
                    <a:pt x="26" y="37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0" name="Freeform 18"/>
            <p:cNvSpPr>
              <a:spLocks/>
            </p:cNvSpPr>
            <p:nvPr/>
          </p:nvSpPr>
          <p:spPr bwMode="auto">
            <a:xfrm>
              <a:off x="1366" y="2085"/>
              <a:ext cx="31" cy="109"/>
            </a:xfrm>
            <a:custGeom>
              <a:avLst/>
              <a:gdLst>
                <a:gd name="T0" fmla="*/ 0 w 30"/>
                <a:gd name="T1" fmla="*/ 105 h 105"/>
                <a:gd name="T2" fmla="*/ 7 w 30"/>
                <a:gd name="T3" fmla="*/ 71 h 105"/>
                <a:gd name="T4" fmla="*/ 15 w 30"/>
                <a:gd name="T5" fmla="*/ 45 h 105"/>
                <a:gd name="T6" fmla="*/ 22 w 30"/>
                <a:gd name="T7" fmla="*/ 19 h 105"/>
                <a:gd name="T8" fmla="*/ 30 w 30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5">
                  <a:moveTo>
                    <a:pt x="0" y="105"/>
                  </a:moveTo>
                  <a:lnTo>
                    <a:pt x="7" y="71"/>
                  </a:lnTo>
                  <a:lnTo>
                    <a:pt x="15" y="45"/>
                  </a:lnTo>
                  <a:lnTo>
                    <a:pt x="22" y="19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1" name="Freeform 19"/>
            <p:cNvSpPr>
              <a:spLocks/>
            </p:cNvSpPr>
            <p:nvPr/>
          </p:nvSpPr>
          <p:spPr bwMode="auto">
            <a:xfrm>
              <a:off x="1397" y="2047"/>
              <a:ext cx="34" cy="38"/>
            </a:xfrm>
            <a:custGeom>
              <a:avLst/>
              <a:gdLst>
                <a:gd name="T0" fmla="*/ 0 w 33"/>
                <a:gd name="T1" fmla="*/ 37 h 37"/>
                <a:gd name="T2" fmla="*/ 7 w 33"/>
                <a:gd name="T3" fmla="*/ 22 h 37"/>
                <a:gd name="T4" fmla="*/ 15 w 33"/>
                <a:gd name="T5" fmla="*/ 11 h 37"/>
                <a:gd name="T6" fmla="*/ 26 w 33"/>
                <a:gd name="T7" fmla="*/ 3 h 37"/>
                <a:gd name="T8" fmla="*/ 33 w 33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7">
                  <a:moveTo>
                    <a:pt x="0" y="37"/>
                  </a:moveTo>
                  <a:lnTo>
                    <a:pt x="7" y="22"/>
                  </a:lnTo>
                  <a:lnTo>
                    <a:pt x="15" y="11"/>
                  </a:lnTo>
                  <a:lnTo>
                    <a:pt x="26" y="3"/>
                  </a:lnTo>
                  <a:lnTo>
                    <a:pt x="33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2" name="Freeform 20"/>
            <p:cNvSpPr>
              <a:spLocks/>
            </p:cNvSpPr>
            <p:nvPr/>
          </p:nvSpPr>
          <p:spPr bwMode="auto">
            <a:xfrm>
              <a:off x="1431" y="2047"/>
              <a:ext cx="31" cy="38"/>
            </a:xfrm>
            <a:custGeom>
              <a:avLst/>
              <a:gdLst>
                <a:gd name="T0" fmla="*/ 0 w 30"/>
                <a:gd name="T1" fmla="*/ 0 h 37"/>
                <a:gd name="T2" fmla="*/ 8 w 30"/>
                <a:gd name="T3" fmla="*/ 3 h 37"/>
                <a:gd name="T4" fmla="*/ 15 w 30"/>
                <a:gd name="T5" fmla="*/ 11 h 37"/>
                <a:gd name="T6" fmla="*/ 23 w 30"/>
                <a:gd name="T7" fmla="*/ 22 h 37"/>
                <a:gd name="T8" fmla="*/ 30 w 30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0" y="0"/>
                  </a:moveTo>
                  <a:lnTo>
                    <a:pt x="8" y="3"/>
                  </a:lnTo>
                  <a:lnTo>
                    <a:pt x="15" y="11"/>
                  </a:lnTo>
                  <a:lnTo>
                    <a:pt x="23" y="22"/>
                  </a:lnTo>
                  <a:lnTo>
                    <a:pt x="30" y="37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3" name="Freeform 21"/>
            <p:cNvSpPr>
              <a:spLocks/>
            </p:cNvSpPr>
            <p:nvPr/>
          </p:nvSpPr>
          <p:spPr bwMode="auto">
            <a:xfrm>
              <a:off x="1462" y="2085"/>
              <a:ext cx="35" cy="109"/>
            </a:xfrm>
            <a:custGeom>
              <a:avLst/>
              <a:gdLst>
                <a:gd name="T0" fmla="*/ 0 w 34"/>
                <a:gd name="T1" fmla="*/ 0 h 105"/>
                <a:gd name="T2" fmla="*/ 8 w 34"/>
                <a:gd name="T3" fmla="*/ 19 h 105"/>
                <a:gd name="T4" fmla="*/ 15 w 34"/>
                <a:gd name="T5" fmla="*/ 45 h 105"/>
                <a:gd name="T6" fmla="*/ 26 w 34"/>
                <a:gd name="T7" fmla="*/ 71 h 105"/>
                <a:gd name="T8" fmla="*/ 34 w 34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5">
                  <a:moveTo>
                    <a:pt x="0" y="0"/>
                  </a:moveTo>
                  <a:lnTo>
                    <a:pt x="8" y="19"/>
                  </a:lnTo>
                  <a:lnTo>
                    <a:pt x="15" y="45"/>
                  </a:lnTo>
                  <a:lnTo>
                    <a:pt x="26" y="71"/>
                  </a:lnTo>
                  <a:lnTo>
                    <a:pt x="34" y="105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4" name="Freeform 22"/>
            <p:cNvSpPr>
              <a:spLocks/>
            </p:cNvSpPr>
            <p:nvPr/>
          </p:nvSpPr>
          <p:spPr bwMode="auto">
            <a:xfrm>
              <a:off x="1497" y="2194"/>
              <a:ext cx="34" cy="170"/>
            </a:xfrm>
            <a:custGeom>
              <a:avLst/>
              <a:gdLst>
                <a:gd name="T0" fmla="*/ 0 w 33"/>
                <a:gd name="T1" fmla="*/ 0 h 164"/>
                <a:gd name="T2" fmla="*/ 7 w 33"/>
                <a:gd name="T3" fmla="*/ 37 h 164"/>
                <a:gd name="T4" fmla="*/ 18 w 33"/>
                <a:gd name="T5" fmla="*/ 74 h 164"/>
                <a:gd name="T6" fmla="*/ 26 w 33"/>
                <a:gd name="T7" fmla="*/ 119 h 164"/>
                <a:gd name="T8" fmla="*/ 33 w 33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4">
                  <a:moveTo>
                    <a:pt x="0" y="0"/>
                  </a:moveTo>
                  <a:lnTo>
                    <a:pt x="7" y="37"/>
                  </a:lnTo>
                  <a:lnTo>
                    <a:pt x="18" y="74"/>
                  </a:lnTo>
                  <a:lnTo>
                    <a:pt x="26" y="119"/>
                  </a:lnTo>
                  <a:lnTo>
                    <a:pt x="33" y="164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5" name="Freeform 23"/>
            <p:cNvSpPr>
              <a:spLocks/>
            </p:cNvSpPr>
            <p:nvPr/>
          </p:nvSpPr>
          <p:spPr bwMode="auto">
            <a:xfrm>
              <a:off x="1531" y="2364"/>
              <a:ext cx="31" cy="212"/>
            </a:xfrm>
            <a:custGeom>
              <a:avLst/>
              <a:gdLst>
                <a:gd name="T0" fmla="*/ 0 w 30"/>
                <a:gd name="T1" fmla="*/ 0 h 205"/>
                <a:gd name="T2" fmla="*/ 8 w 30"/>
                <a:gd name="T3" fmla="*/ 48 h 205"/>
                <a:gd name="T4" fmla="*/ 15 w 30"/>
                <a:gd name="T5" fmla="*/ 97 h 205"/>
                <a:gd name="T6" fmla="*/ 30 w 30"/>
                <a:gd name="T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05">
                  <a:moveTo>
                    <a:pt x="0" y="0"/>
                  </a:moveTo>
                  <a:lnTo>
                    <a:pt x="8" y="48"/>
                  </a:lnTo>
                  <a:lnTo>
                    <a:pt x="15" y="97"/>
                  </a:lnTo>
                  <a:lnTo>
                    <a:pt x="30" y="205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6" name="Freeform 24"/>
            <p:cNvSpPr>
              <a:spLocks/>
            </p:cNvSpPr>
            <p:nvPr/>
          </p:nvSpPr>
          <p:spPr bwMode="auto">
            <a:xfrm>
              <a:off x="1562" y="2576"/>
              <a:ext cx="35" cy="236"/>
            </a:xfrm>
            <a:custGeom>
              <a:avLst/>
              <a:gdLst>
                <a:gd name="T0" fmla="*/ 0 w 34"/>
                <a:gd name="T1" fmla="*/ 0 h 228"/>
                <a:gd name="T2" fmla="*/ 8 w 34"/>
                <a:gd name="T3" fmla="*/ 56 h 228"/>
                <a:gd name="T4" fmla="*/ 15 w 34"/>
                <a:gd name="T5" fmla="*/ 112 h 228"/>
                <a:gd name="T6" fmla="*/ 34 w 34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28">
                  <a:moveTo>
                    <a:pt x="0" y="0"/>
                  </a:moveTo>
                  <a:lnTo>
                    <a:pt x="8" y="56"/>
                  </a:lnTo>
                  <a:lnTo>
                    <a:pt x="15" y="112"/>
                  </a:lnTo>
                  <a:lnTo>
                    <a:pt x="34" y="228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7" name="Freeform 25"/>
            <p:cNvSpPr>
              <a:spLocks/>
            </p:cNvSpPr>
            <p:nvPr/>
          </p:nvSpPr>
          <p:spPr bwMode="auto">
            <a:xfrm>
              <a:off x="1597" y="2812"/>
              <a:ext cx="31" cy="236"/>
            </a:xfrm>
            <a:custGeom>
              <a:avLst/>
              <a:gdLst>
                <a:gd name="T0" fmla="*/ 0 w 30"/>
                <a:gd name="T1" fmla="*/ 0 h 228"/>
                <a:gd name="T2" fmla="*/ 15 w 30"/>
                <a:gd name="T3" fmla="*/ 116 h 228"/>
                <a:gd name="T4" fmla="*/ 22 w 30"/>
                <a:gd name="T5" fmla="*/ 172 h 228"/>
                <a:gd name="T6" fmla="*/ 30 w 30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28">
                  <a:moveTo>
                    <a:pt x="0" y="0"/>
                  </a:moveTo>
                  <a:lnTo>
                    <a:pt x="15" y="116"/>
                  </a:lnTo>
                  <a:lnTo>
                    <a:pt x="22" y="172"/>
                  </a:lnTo>
                  <a:lnTo>
                    <a:pt x="30" y="228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8" name="Freeform 26"/>
            <p:cNvSpPr>
              <a:spLocks/>
            </p:cNvSpPr>
            <p:nvPr/>
          </p:nvSpPr>
          <p:spPr bwMode="auto">
            <a:xfrm>
              <a:off x="1628" y="3048"/>
              <a:ext cx="34" cy="212"/>
            </a:xfrm>
            <a:custGeom>
              <a:avLst/>
              <a:gdLst>
                <a:gd name="T0" fmla="*/ 0 w 33"/>
                <a:gd name="T1" fmla="*/ 0 h 205"/>
                <a:gd name="T2" fmla="*/ 15 w 33"/>
                <a:gd name="T3" fmla="*/ 108 h 205"/>
                <a:gd name="T4" fmla="*/ 26 w 33"/>
                <a:gd name="T5" fmla="*/ 157 h 205"/>
                <a:gd name="T6" fmla="*/ 33 w 33"/>
                <a:gd name="T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05">
                  <a:moveTo>
                    <a:pt x="0" y="0"/>
                  </a:moveTo>
                  <a:lnTo>
                    <a:pt x="15" y="108"/>
                  </a:lnTo>
                  <a:lnTo>
                    <a:pt x="26" y="157"/>
                  </a:lnTo>
                  <a:lnTo>
                    <a:pt x="33" y="205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9" name="Freeform 27"/>
            <p:cNvSpPr>
              <a:spLocks/>
            </p:cNvSpPr>
            <p:nvPr/>
          </p:nvSpPr>
          <p:spPr bwMode="auto">
            <a:xfrm>
              <a:off x="1662" y="3260"/>
              <a:ext cx="35" cy="170"/>
            </a:xfrm>
            <a:custGeom>
              <a:avLst/>
              <a:gdLst>
                <a:gd name="T0" fmla="*/ 0 w 34"/>
                <a:gd name="T1" fmla="*/ 0 h 164"/>
                <a:gd name="T2" fmla="*/ 8 w 34"/>
                <a:gd name="T3" fmla="*/ 45 h 164"/>
                <a:gd name="T4" fmla="*/ 19 w 34"/>
                <a:gd name="T5" fmla="*/ 90 h 164"/>
                <a:gd name="T6" fmla="*/ 26 w 34"/>
                <a:gd name="T7" fmla="*/ 127 h 164"/>
                <a:gd name="T8" fmla="*/ 34 w 34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4">
                  <a:moveTo>
                    <a:pt x="0" y="0"/>
                  </a:moveTo>
                  <a:lnTo>
                    <a:pt x="8" y="45"/>
                  </a:lnTo>
                  <a:lnTo>
                    <a:pt x="19" y="90"/>
                  </a:lnTo>
                  <a:lnTo>
                    <a:pt x="26" y="127"/>
                  </a:lnTo>
                  <a:lnTo>
                    <a:pt x="34" y="164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0" name="Freeform 28"/>
            <p:cNvSpPr>
              <a:spLocks/>
            </p:cNvSpPr>
            <p:nvPr/>
          </p:nvSpPr>
          <p:spPr bwMode="auto">
            <a:xfrm>
              <a:off x="1697" y="3430"/>
              <a:ext cx="31" cy="109"/>
            </a:xfrm>
            <a:custGeom>
              <a:avLst/>
              <a:gdLst>
                <a:gd name="T0" fmla="*/ 0 w 30"/>
                <a:gd name="T1" fmla="*/ 0 h 105"/>
                <a:gd name="T2" fmla="*/ 7 w 30"/>
                <a:gd name="T3" fmla="*/ 34 h 105"/>
                <a:gd name="T4" fmla="*/ 15 w 30"/>
                <a:gd name="T5" fmla="*/ 60 h 105"/>
                <a:gd name="T6" fmla="*/ 22 w 30"/>
                <a:gd name="T7" fmla="*/ 86 h 105"/>
                <a:gd name="T8" fmla="*/ 30 w 30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5">
                  <a:moveTo>
                    <a:pt x="0" y="0"/>
                  </a:moveTo>
                  <a:lnTo>
                    <a:pt x="7" y="34"/>
                  </a:lnTo>
                  <a:lnTo>
                    <a:pt x="15" y="60"/>
                  </a:lnTo>
                  <a:lnTo>
                    <a:pt x="22" y="86"/>
                  </a:lnTo>
                  <a:lnTo>
                    <a:pt x="30" y="105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1" name="Freeform 29"/>
            <p:cNvSpPr>
              <a:spLocks/>
            </p:cNvSpPr>
            <p:nvPr/>
          </p:nvSpPr>
          <p:spPr bwMode="auto">
            <a:xfrm>
              <a:off x="1728" y="3539"/>
              <a:ext cx="34" cy="38"/>
            </a:xfrm>
            <a:custGeom>
              <a:avLst/>
              <a:gdLst>
                <a:gd name="T0" fmla="*/ 0 w 33"/>
                <a:gd name="T1" fmla="*/ 0 h 37"/>
                <a:gd name="T2" fmla="*/ 7 w 33"/>
                <a:gd name="T3" fmla="*/ 15 h 37"/>
                <a:gd name="T4" fmla="*/ 15 w 33"/>
                <a:gd name="T5" fmla="*/ 26 h 37"/>
                <a:gd name="T6" fmla="*/ 26 w 33"/>
                <a:gd name="T7" fmla="*/ 34 h 37"/>
                <a:gd name="T8" fmla="*/ 33 w 33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7">
                  <a:moveTo>
                    <a:pt x="0" y="0"/>
                  </a:moveTo>
                  <a:lnTo>
                    <a:pt x="7" y="15"/>
                  </a:lnTo>
                  <a:lnTo>
                    <a:pt x="15" y="26"/>
                  </a:lnTo>
                  <a:lnTo>
                    <a:pt x="26" y="34"/>
                  </a:lnTo>
                  <a:lnTo>
                    <a:pt x="33" y="37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2" name="Freeform 30"/>
            <p:cNvSpPr>
              <a:spLocks/>
            </p:cNvSpPr>
            <p:nvPr/>
          </p:nvSpPr>
          <p:spPr bwMode="auto">
            <a:xfrm>
              <a:off x="1762" y="3539"/>
              <a:ext cx="31" cy="38"/>
            </a:xfrm>
            <a:custGeom>
              <a:avLst/>
              <a:gdLst>
                <a:gd name="T0" fmla="*/ 0 w 30"/>
                <a:gd name="T1" fmla="*/ 37 h 37"/>
                <a:gd name="T2" fmla="*/ 8 w 30"/>
                <a:gd name="T3" fmla="*/ 34 h 37"/>
                <a:gd name="T4" fmla="*/ 15 w 30"/>
                <a:gd name="T5" fmla="*/ 26 h 37"/>
                <a:gd name="T6" fmla="*/ 23 w 30"/>
                <a:gd name="T7" fmla="*/ 15 h 37"/>
                <a:gd name="T8" fmla="*/ 30 w 30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0" y="37"/>
                  </a:moveTo>
                  <a:lnTo>
                    <a:pt x="8" y="34"/>
                  </a:lnTo>
                  <a:lnTo>
                    <a:pt x="15" y="26"/>
                  </a:lnTo>
                  <a:lnTo>
                    <a:pt x="23" y="15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3" name="Freeform 31"/>
            <p:cNvSpPr>
              <a:spLocks/>
            </p:cNvSpPr>
            <p:nvPr/>
          </p:nvSpPr>
          <p:spPr bwMode="auto">
            <a:xfrm>
              <a:off x="1793" y="3430"/>
              <a:ext cx="35" cy="109"/>
            </a:xfrm>
            <a:custGeom>
              <a:avLst/>
              <a:gdLst>
                <a:gd name="T0" fmla="*/ 0 w 34"/>
                <a:gd name="T1" fmla="*/ 105 h 105"/>
                <a:gd name="T2" fmla="*/ 8 w 34"/>
                <a:gd name="T3" fmla="*/ 86 h 105"/>
                <a:gd name="T4" fmla="*/ 15 w 34"/>
                <a:gd name="T5" fmla="*/ 60 h 105"/>
                <a:gd name="T6" fmla="*/ 26 w 34"/>
                <a:gd name="T7" fmla="*/ 34 h 105"/>
                <a:gd name="T8" fmla="*/ 34 w 34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5">
                  <a:moveTo>
                    <a:pt x="0" y="105"/>
                  </a:moveTo>
                  <a:lnTo>
                    <a:pt x="8" y="86"/>
                  </a:lnTo>
                  <a:lnTo>
                    <a:pt x="15" y="60"/>
                  </a:lnTo>
                  <a:lnTo>
                    <a:pt x="26" y="34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4" name="Freeform 32"/>
            <p:cNvSpPr>
              <a:spLocks/>
            </p:cNvSpPr>
            <p:nvPr/>
          </p:nvSpPr>
          <p:spPr bwMode="auto">
            <a:xfrm>
              <a:off x="1828" y="3260"/>
              <a:ext cx="31" cy="170"/>
            </a:xfrm>
            <a:custGeom>
              <a:avLst/>
              <a:gdLst>
                <a:gd name="T0" fmla="*/ 0 w 30"/>
                <a:gd name="T1" fmla="*/ 164 h 164"/>
                <a:gd name="T2" fmla="*/ 7 w 30"/>
                <a:gd name="T3" fmla="*/ 127 h 164"/>
                <a:gd name="T4" fmla="*/ 15 w 30"/>
                <a:gd name="T5" fmla="*/ 90 h 164"/>
                <a:gd name="T6" fmla="*/ 22 w 30"/>
                <a:gd name="T7" fmla="*/ 45 h 164"/>
                <a:gd name="T8" fmla="*/ 30 w 30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64">
                  <a:moveTo>
                    <a:pt x="0" y="164"/>
                  </a:moveTo>
                  <a:lnTo>
                    <a:pt x="7" y="127"/>
                  </a:lnTo>
                  <a:lnTo>
                    <a:pt x="15" y="90"/>
                  </a:lnTo>
                  <a:lnTo>
                    <a:pt x="22" y="45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5" name="Freeform 33"/>
            <p:cNvSpPr>
              <a:spLocks/>
            </p:cNvSpPr>
            <p:nvPr/>
          </p:nvSpPr>
          <p:spPr bwMode="auto">
            <a:xfrm>
              <a:off x="1859" y="3048"/>
              <a:ext cx="35" cy="212"/>
            </a:xfrm>
            <a:custGeom>
              <a:avLst/>
              <a:gdLst>
                <a:gd name="T0" fmla="*/ 0 w 33"/>
                <a:gd name="T1" fmla="*/ 205 h 205"/>
                <a:gd name="T2" fmla="*/ 7 w 33"/>
                <a:gd name="T3" fmla="*/ 157 h 205"/>
                <a:gd name="T4" fmla="*/ 15 w 33"/>
                <a:gd name="T5" fmla="*/ 108 h 205"/>
                <a:gd name="T6" fmla="*/ 33 w 33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05">
                  <a:moveTo>
                    <a:pt x="0" y="205"/>
                  </a:moveTo>
                  <a:lnTo>
                    <a:pt x="7" y="157"/>
                  </a:lnTo>
                  <a:lnTo>
                    <a:pt x="15" y="108"/>
                  </a:lnTo>
                  <a:lnTo>
                    <a:pt x="33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6" name="Freeform 34"/>
            <p:cNvSpPr>
              <a:spLocks/>
            </p:cNvSpPr>
            <p:nvPr/>
          </p:nvSpPr>
          <p:spPr bwMode="auto">
            <a:xfrm>
              <a:off x="1894" y="2812"/>
              <a:ext cx="35" cy="236"/>
            </a:xfrm>
            <a:custGeom>
              <a:avLst/>
              <a:gdLst>
                <a:gd name="T0" fmla="*/ 0 w 34"/>
                <a:gd name="T1" fmla="*/ 228 h 228"/>
                <a:gd name="T2" fmla="*/ 8 w 34"/>
                <a:gd name="T3" fmla="*/ 172 h 228"/>
                <a:gd name="T4" fmla="*/ 19 w 34"/>
                <a:gd name="T5" fmla="*/ 116 h 228"/>
                <a:gd name="T6" fmla="*/ 34 w 34"/>
                <a:gd name="T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28">
                  <a:moveTo>
                    <a:pt x="0" y="228"/>
                  </a:moveTo>
                  <a:lnTo>
                    <a:pt x="8" y="172"/>
                  </a:lnTo>
                  <a:lnTo>
                    <a:pt x="19" y="116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7" name="Freeform 35"/>
            <p:cNvSpPr>
              <a:spLocks/>
            </p:cNvSpPr>
            <p:nvPr/>
          </p:nvSpPr>
          <p:spPr bwMode="auto">
            <a:xfrm>
              <a:off x="1929" y="2576"/>
              <a:ext cx="31" cy="236"/>
            </a:xfrm>
            <a:custGeom>
              <a:avLst/>
              <a:gdLst>
                <a:gd name="T0" fmla="*/ 0 w 30"/>
                <a:gd name="T1" fmla="*/ 228 h 228"/>
                <a:gd name="T2" fmla="*/ 15 w 30"/>
                <a:gd name="T3" fmla="*/ 112 h 228"/>
                <a:gd name="T4" fmla="*/ 22 w 30"/>
                <a:gd name="T5" fmla="*/ 56 h 228"/>
                <a:gd name="T6" fmla="*/ 30 w 30"/>
                <a:gd name="T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28">
                  <a:moveTo>
                    <a:pt x="0" y="228"/>
                  </a:moveTo>
                  <a:lnTo>
                    <a:pt x="15" y="112"/>
                  </a:lnTo>
                  <a:lnTo>
                    <a:pt x="22" y="56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8" name="Freeform 36"/>
            <p:cNvSpPr>
              <a:spLocks/>
            </p:cNvSpPr>
            <p:nvPr/>
          </p:nvSpPr>
          <p:spPr bwMode="auto">
            <a:xfrm>
              <a:off x="1960" y="2364"/>
              <a:ext cx="35" cy="212"/>
            </a:xfrm>
            <a:custGeom>
              <a:avLst/>
              <a:gdLst>
                <a:gd name="T0" fmla="*/ 0 w 34"/>
                <a:gd name="T1" fmla="*/ 205 h 205"/>
                <a:gd name="T2" fmla="*/ 15 w 34"/>
                <a:gd name="T3" fmla="*/ 97 h 205"/>
                <a:gd name="T4" fmla="*/ 26 w 34"/>
                <a:gd name="T5" fmla="*/ 48 h 205"/>
                <a:gd name="T6" fmla="*/ 34 w 34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05">
                  <a:moveTo>
                    <a:pt x="0" y="205"/>
                  </a:moveTo>
                  <a:lnTo>
                    <a:pt x="15" y="97"/>
                  </a:lnTo>
                  <a:lnTo>
                    <a:pt x="26" y="48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9" name="Freeform 37"/>
            <p:cNvSpPr>
              <a:spLocks/>
            </p:cNvSpPr>
            <p:nvPr/>
          </p:nvSpPr>
          <p:spPr bwMode="auto">
            <a:xfrm>
              <a:off x="1995" y="2194"/>
              <a:ext cx="30" cy="170"/>
            </a:xfrm>
            <a:custGeom>
              <a:avLst/>
              <a:gdLst>
                <a:gd name="T0" fmla="*/ 0 w 29"/>
                <a:gd name="T1" fmla="*/ 164 h 164"/>
                <a:gd name="T2" fmla="*/ 7 w 29"/>
                <a:gd name="T3" fmla="*/ 119 h 164"/>
                <a:gd name="T4" fmla="*/ 14 w 29"/>
                <a:gd name="T5" fmla="*/ 74 h 164"/>
                <a:gd name="T6" fmla="*/ 22 w 29"/>
                <a:gd name="T7" fmla="*/ 37 h 164"/>
                <a:gd name="T8" fmla="*/ 29 w 29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64">
                  <a:moveTo>
                    <a:pt x="0" y="164"/>
                  </a:moveTo>
                  <a:lnTo>
                    <a:pt x="7" y="119"/>
                  </a:lnTo>
                  <a:lnTo>
                    <a:pt x="14" y="74"/>
                  </a:lnTo>
                  <a:lnTo>
                    <a:pt x="22" y="37"/>
                  </a:lnTo>
                  <a:lnTo>
                    <a:pt x="29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0" name="Freeform 38"/>
            <p:cNvSpPr>
              <a:spLocks/>
            </p:cNvSpPr>
            <p:nvPr/>
          </p:nvSpPr>
          <p:spPr bwMode="auto">
            <a:xfrm>
              <a:off x="2025" y="2085"/>
              <a:ext cx="35" cy="109"/>
            </a:xfrm>
            <a:custGeom>
              <a:avLst/>
              <a:gdLst>
                <a:gd name="T0" fmla="*/ 0 w 34"/>
                <a:gd name="T1" fmla="*/ 105 h 105"/>
                <a:gd name="T2" fmla="*/ 8 w 34"/>
                <a:gd name="T3" fmla="*/ 71 h 105"/>
                <a:gd name="T4" fmla="*/ 15 w 34"/>
                <a:gd name="T5" fmla="*/ 45 h 105"/>
                <a:gd name="T6" fmla="*/ 27 w 34"/>
                <a:gd name="T7" fmla="*/ 19 h 105"/>
                <a:gd name="T8" fmla="*/ 34 w 34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5">
                  <a:moveTo>
                    <a:pt x="0" y="105"/>
                  </a:moveTo>
                  <a:lnTo>
                    <a:pt x="8" y="71"/>
                  </a:lnTo>
                  <a:lnTo>
                    <a:pt x="15" y="45"/>
                  </a:lnTo>
                  <a:lnTo>
                    <a:pt x="27" y="19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1" name="Freeform 39"/>
            <p:cNvSpPr>
              <a:spLocks/>
            </p:cNvSpPr>
            <p:nvPr/>
          </p:nvSpPr>
          <p:spPr bwMode="auto">
            <a:xfrm>
              <a:off x="2060" y="2047"/>
              <a:ext cx="35" cy="38"/>
            </a:xfrm>
            <a:custGeom>
              <a:avLst/>
              <a:gdLst>
                <a:gd name="T0" fmla="*/ 0 w 34"/>
                <a:gd name="T1" fmla="*/ 37 h 37"/>
                <a:gd name="T2" fmla="*/ 7 w 34"/>
                <a:gd name="T3" fmla="*/ 22 h 37"/>
                <a:gd name="T4" fmla="*/ 19 w 34"/>
                <a:gd name="T5" fmla="*/ 11 h 37"/>
                <a:gd name="T6" fmla="*/ 26 w 34"/>
                <a:gd name="T7" fmla="*/ 3 h 37"/>
                <a:gd name="T8" fmla="*/ 34 w 34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7">
                  <a:moveTo>
                    <a:pt x="0" y="37"/>
                  </a:moveTo>
                  <a:lnTo>
                    <a:pt x="7" y="22"/>
                  </a:lnTo>
                  <a:lnTo>
                    <a:pt x="19" y="11"/>
                  </a:lnTo>
                  <a:lnTo>
                    <a:pt x="26" y="3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2" name="Freeform 40"/>
            <p:cNvSpPr>
              <a:spLocks/>
            </p:cNvSpPr>
            <p:nvPr/>
          </p:nvSpPr>
          <p:spPr bwMode="auto">
            <a:xfrm>
              <a:off x="2095" y="2047"/>
              <a:ext cx="30" cy="38"/>
            </a:xfrm>
            <a:custGeom>
              <a:avLst/>
              <a:gdLst>
                <a:gd name="T0" fmla="*/ 0 w 29"/>
                <a:gd name="T1" fmla="*/ 0 h 37"/>
                <a:gd name="T2" fmla="*/ 7 w 29"/>
                <a:gd name="T3" fmla="*/ 3 h 37"/>
                <a:gd name="T4" fmla="*/ 15 w 29"/>
                <a:gd name="T5" fmla="*/ 11 h 37"/>
                <a:gd name="T6" fmla="*/ 22 w 29"/>
                <a:gd name="T7" fmla="*/ 22 h 37"/>
                <a:gd name="T8" fmla="*/ 29 w 29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7">
                  <a:moveTo>
                    <a:pt x="0" y="0"/>
                  </a:moveTo>
                  <a:lnTo>
                    <a:pt x="7" y="3"/>
                  </a:lnTo>
                  <a:lnTo>
                    <a:pt x="15" y="11"/>
                  </a:lnTo>
                  <a:lnTo>
                    <a:pt x="22" y="22"/>
                  </a:lnTo>
                  <a:lnTo>
                    <a:pt x="29" y="37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3" name="Freeform 41"/>
            <p:cNvSpPr>
              <a:spLocks/>
            </p:cNvSpPr>
            <p:nvPr/>
          </p:nvSpPr>
          <p:spPr bwMode="auto">
            <a:xfrm>
              <a:off x="2125" y="2085"/>
              <a:ext cx="35" cy="109"/>
            </a:xfrm>
            <a:custGeom>
              <a:avLst/>
              <a:gdLst>
                <a:gd name="T0" fmla="*/ 0 w 34"/>
                <a:gd name="T1" fmla="*/ 0 h 105"/>
                <a:gd name="T2" fmla="*/ 8 w 34"/>
                <a:gd name="T3" fmla="*/ 19 h 105"/>
                <a:gd name="T4" fmla="*/ 15 w 34"/>
                <a:gd name="T5" fmla="*/ 45 h 105"/>
                <a:gd name="T6" fmla="*/ 27 w 34"/>
                <a:gd name="T7" fmla="*/ 71 h 105"/>
                <a:gd name="T8" fmla="*/ 34 w 34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5">
                  <a:moveTo>
                    <a:pt x="0" y="0"/>
                  </a:moveTo>
                  <a:lnTo>
                    <a:pt x="8" y="19"/>
                  </a:lnTo>
                  <a:lnTo>
                    <a:pt x="15" y="45"/>
                  </a:lnTo>
                  <a:lnTo>
                    <a:pt x="27" y="71"/>
                  </a:lnTo>
                  <a:lnTo>
                    <a:pt x="34" y="105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4" name="Freeform 42"/>
            <p:cNvSpPr>
              <a:spLocks/>
            </p:cNvSpPr>
            <p:nvPr/>
          </p:nvSpPr>
          <p:spPr bwMode="auto">
            <a:xfrm>
              <a:off x="2160" y="2194"/>
              <a:ext cx="31" cy="170"/>
            </a:xfrm>
            <a:custGeom>
              <a:avLst/>
              <a:gdLst>
                <a:gd name="T0" fmla="*/ 0 w 30"/>
                <a:gd name="T1" fmla="*/ 0 h 164"/>
                <a:gd name="T2" fmla="*/ 8 w 30"/>
                <a:gd name="T3" fmla="*/ 37 h 164"/>
                <a:gd name="T4" fmla="*/ 15 w 30"/>
                <a:gd name="T5" fmla="*/ 74 h 164"/>
                <a:gd name="T6" fmla="*/ 22 w 30"/>
                <a:gd name="T7" fmla="*/ 119 h 164"/>
                <a:gd name="T8" fmla="*/ 30 w 30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64">
                  <a:moveTo>
                    <a:pt x="0" y="0"/>
                  </a:moveTo>
                  <a:lnTo>
                    <a:pt x="8" y="37"/>
                  </a:lnTo>
                  <a:lnTo>
                    <a:pt x="15" y="74"/>
                  </a:lnTo>
                  <a:lnTo>
                    <a:pt x="22" y="119"/>
                  </a:lnTo>
                  <a:lnTo>
                    <a:pt x="30" y="164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5" name="Freeform 43"/>
            <p:cNvSpPr>
              <a:spLocks/>
            </p:cNvSpPr>
            <p:nvPr/>
          </p:nvSpPr>
          <p:spPr bwMode="auto">
            <a:xfrm>
              <a:off x="2191" y="2364"/>
              <a:ext cx="35" cy="212"/>
            </a:xfrm>
            <a:custGeom>
              <a:avLst/>
              <a:gdLst>
                <a:gd name="T0" fmla="*/ 0 w 34"/>
                <a:gd name="T1" fmla="*/ 0 h 205"/>
                <a:gd name="T2" fmla="*/ 7 w 34"/>
                <a:gd name="T3" fmla="*/ 48 h 205"/>
                <a:gd name="T4" fmla="*/ 15 w 34"/>
                <a:gd name="T5" fmla="*/ 97 h 205"/>
                <a:gd name="T6" fmla="*/ 34 w 34"/>
                <a:gd name="T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05">
                  <a:moveTo>
                    <a:pt x="0" y="0"/>
                  </a:moveTo>
                  <a:lnTo>
                    <a:pt x="7" y="48"/>
                  </a:lnTo>
                  <a:lnTo>
                    <a:pt x="15" y="97"/>
                  </a:lnTo>
                  <a:lnTo>
                    <a:pt x="34" y="205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6" name="Freeform 44"/>
            <p:cNvSpPr>
              <a:spLocks/>
            </p:cNvSpPr>
            <p:nvPr/>
          </p:nvSpPr>
          <p:spPr bwMode="auto">
            <a:xfrm>
              <a:off x="2226" y="2576"/>
              <a:ext cx="30" cy="236"/>
            </a:xfrm>
            <a:custGeom>
              <a:avLst/>
              <a:gdLst>
                <a:gd name="T0" fmla="*/ 0 w 29"/>
                <a:gd name="T1" fmla="*/ 0 h 228"/>
                <a:gd name="T2" fmla="*/ 7 w 29"/>
                <a:gd name="T3" fmla="*/ 56 h 228"/>
                <a:gd name="T4" fmla="*/ 15 w 29"/>
                <a:gd name="T5" fmla="*/ 112 h 228"/>
                <a:gd name="T6" fmla="*/ 29 w 29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28">
                  <a:moveTo>
                    <a:pt x="0" y="0"/>
                  </a:moveTo>
                  <a:lnTo>
                    <a:pt x="7" y="56"/>
                  </a:lnTo>
                  <a:lnTo>
                    <a:pt x="15" y="112"/>
                  </a:lnTo>
                  <a:lnTo>
                    <a:pt x="29" y="228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7" name="Freeform 45"/>
            <p:cNvSpPr>
              <a:spLocks/>
            </p:cNvSpPr>
            <p:nvPr/>
          </p:nvSpPr>
          <p:spPr bwMode="auto">
            <a:xfrm>
              <a:off x="2256" y="2812"/>
              <a:ext cx="35" cy="236"/>
            </a:xfrm>
            <a:custGeom>
              <a:avLst/>
              <a:gdLst>
                <a:gd name="T0" fmla="*/ 0 w 34"/>
                <a:gd name="T1" fmla="*/ 0 h 228"/>
                <a:gd name="T2" fmla="*/ 15 w 34"/>
                <a:gd name="T3" fmla="*/ 116 h 228"/>
                <a:gd name="T4" fmla="*/ 27 w 34"/>
                <a:gd name="T5" fmla="*/ 172 h 228"/>
                <a:gd name="T6" fmla="*/ 34 w 34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28">
                  <a:moveTo>
                    <a:pt x="0" y="0"/>
                  </a:moveTo>
                  <a:lnTo>
                    <a:pt x="15" y="116"/>
                  </a:lnTo>
                  <a:lnTo>
                    <a:pt x="27" y="172"/>
                  </a:lnTo>
                  <a:lnTo>
                    <a:pt x="34" y="228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8" name="Freeform 46"/>
            <p:cNvSpPr>
              <a:spLocks/>
            </p:cNvSpPr>
            <p:nvPr/>
          </p:nvSpPr>
          <p:spPr bwMode="auto">
            <a:xfrm>
              <a:off x="2291" y="3048"/>
              <a:ext cx="35" cy="212"/>
            </a:xfrm>
            <a:custGeom>
              <a:avLst/>
              <a:gdLst>
                <a:gd name="T0" fmla="*/ 0 w 34"/>
                <a:gd name="T1" fmla="*/ 0 h 205"/>
                <a:gd name="T2" fmla="*/ 19 w 34"/>
                <a:gd name="T3" fmla="*/ 108 h 205"/>
                <a:gd name="T4" fmla="*/ 26 w 34"/>
                <a:gd name="T5" fmla="*/ 157 h 205"/>
                <a:gd name="T6" fmla="*/ 34 w 34"/>
                <a:gd name="T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05">
                  <a:moveTo>
                    <a:pt x="0" y="0"/>
                  </a:moveTo>
                  <a:lnTo>
                    <a:pt x="19" y="108"/>
                  </a:lnTo>
                  <a:lnTo>
                    <a:pt x="26" y="157"/>
                  </a:lnTo>
                  <a:lnTo>
                    <a:pt x="34" y="205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9" name="Freeform 47"/>
            <p:cNvSpPr>
              <a:spLocks/>
            </p:cNvSpPr>
            <p:nvPr/>
          </p:nvSpPr>
          <p:spPr bwMode="auto">
            <a:xfrm>
              <a:off x="2326" y="3260"/>
              <a:ext cx="31" cy="170"/>
            </a:xfrm>
            <a:custGeom>
              <a:avLst/>
              <a:gdLst>
                <a:gd name="T0" fmla="*/ 0 w 30"/>
                <a:gd name="T1" fmla="*/ 0 h 164"/>
                <a:gd name="T2" fmla="*/ 7 w 30"/>
                <a:gd name="T3" fmla="*/ 45 h 164"/>
                <a:gd name="T4" fmla="*/ 15 w 30"/>
                <a:gd name="T5" fmla="*/ 90 h 164"/>
                <a:gd name="T6" fmla="*/ 22 w 30"/>
                <a:gd name="T7" fmla="*/ 127 h 164"/>
                <a:gd name="T8" fmla="*/ 30 w 30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64">
                  <a:moveTo>
                    <a:pt x="0" y="0"/>
                  </a:moveTo>
                  <a:lnTo>
                    <a:pt x="7" y="45"/>
                  </a:lnTo>
                  <a:lnTo>
                    <a:pt x="15" y="90"/>
                  </a:lnTo>
                  <a:lnTo>
                    <a:pt x="22" y="127"/>
                  </a:lnTo>
                  <a:lnTo>
                    <a:pt x="30" y="164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0" name="Freeform 48"/>
            <p:cNvSpPr>
              <a:spLocks/>
            </p:cNvSpPr>
            <p:nvPr/>
          </p:nvSpPr>
          <p:spPr bwMode="auto">
            <a:xfrm>
              <a:off x="2357" y="3430"/>
              <a:ext cx="34" cy="109"/>
            </a:xfrm>
            <a:custGeom>
              <a:avLst/>
              <a:gdLst>
                <a:gd name="T0" fmla="*/ 0 w 33"/>
                <a:gd name="T1" fmla="*/ 0 h 105"/>
                <a:gd name="T2" fmla="*/ 7 w 33"/>
                <a:gd name="T3" fmla="*/ 34 h 105"/>
                <a:gd name="T4" fmla="*/ 14 w 33"/>
                <a:gd name="T5" fmla="*/ 60 h 105"/>
                <a:gd name="T6" fmla="*/ 26 w 33"/>
                <a:gd name="T7" fmla="*/ 86 h 105"/>
                <a:gd name="T8" fmla="*/ 33 w 33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5">
                  <a:moveTo>
                    <a:pt x="0" y="0"/>
                  </a:moveTo>
                  <a:lnTo>
                    <a:pt x="7" y="34"/>
                  </a:lnTo>
                  <a:lnTo>
                    <a:pt x="14" y="60"/>
                  </a:lnTo>
                  <a:lnTo>
                    <a:pt x="26" y="86"/>
                  </a:lnTo>
                  <a:lnTo>
                    <a:pt x="33" y="105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1" name="Freeform 49"/>
            <p:cNvSpPr>
              <a:spLocks/>
            </p:cNvSpPr>
            <p:nvPr/>
          </p:nvSpPr>
          <p:spPr bwMode="auto">
            <a:xfrm>
              <a:off x="2391" y="3539"/>
              <a:ext cx="31" cy="38"/>
            </a:xfrm>
            <a:custGeom>
              <a:avLst/>
              <a:gdLst>
                <a:gd name="T0" fmla="*/ 0 w 30"/>
                <a:gd name="T1" fmla="*/ 0 h 37"/>
                <a:gd name="T2" fmla="*/ 8 w 30"/>
                <a:gd name="T3" fmla="*/ 15 h 37"/>
                <a:gd name="T4" fmla="*/ 15 w 30"/>
                <a:gd name="T5" fmla="*/ 26 h 37"/>
                <a:gd name="T6" fmla="*/ 23 w 30"/>
                <a:gd name="T7" fmla="*/ 34 h 37"/>
                <a:gd name="T8" fmla="*/ 30 w 30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0" y="0"/>
                  </a:moveTo>
                  <a:lnTo>
                    <a:pt x="8" y="15"/>
                  </a:lnTo>
                  <a:lnTo>
                    <a:pt x="15" y="26"/>
                  </a:lnTo>
                  <a:lnTo>
                    <a:pt x="23" y="34"/>
                  </a:lnTo>
                  <a:lnTo>
                    <a:pt x="30" y="37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2" name="Freeform 50"/>
            <p:cNvSpPr>
              <a:spLocks/>
            </p:cNvSpPr>
            <p:nvPr/>
          </p:nvSpPr>
          <p:spPr bwMode="auto">
            <a:xfrm>
              <a:off x="2422" y="3539"/>
              <a:ext cx="36" cy="38"/>
            </a:xfrm>
            <a:custGeom>
              <a:avLst/>
              <a:gdLst>
                <a:gd name="T0" fmla="*/ 0 w 34"/>
                <a:gd name="T1" fmla="*/ 37 h 37"/>
                <a:gd name="T2" fmla="*/ 8 w 34"/>
                <a:gd name="T3" fmla="*/ 34 h 37"/>
                <a:gd name="T4" fmla="*/ 15 w 34"/>
                <a:gd name="T5" fmla="*/ 26 h 37"/>
                <a:gd name="T6" fmla="*/ 26 w 34"/>
                <a:gd name="T7" fmla="*/ 15 h 37"/>
                <a:gd name="T8" fmla="*/ 34 w 34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7">
                  <a:moveTo>
                    <a:pt x="0" y="37"/>
                  </a:moveTo>
                  <a:lnTo>
                    <a:pt x="8" y="34"/>
                  </a:lnTo>
                  <a:lnTo>
                    <a:pt x="15" y="26"/>
                  </a:lnTo>
                  <a:lnTo>
                    <a:pt x="26" y="15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3" name="Freeform 51"/>
            <p:cNvSpPr>
              <a:spLocks/>
            </p:cNvSpPr>
            <p:nvPr/>
          </p:nvSpPr>
          <p:spPr bwMode="auto">
            <a:xfrm>
              <a:off x="2458" y="3430"/>
              <a:ext cx="31" cy="109"/>
            </a:xfrm>
            <a:custGeom>
              <a:avLst/>
              <a:gdLst>
                <a:gd name="T0" fmla="*/ 0 w 30"/>
                <a:gd name="T1" fmla="*/ 105 h 105"/>
                <a:gd name="T2" fmla="*/ 7 w 30"/>
                <a:gd name="T3" fmla="*/ 86 h 105"/>
                <a:gd name="T4" fmla="*/ 15 w 30"/>
                <a:gd name="T5" fmla="*/ 60 h 105"/>
                <a:gd name="T6" fmla="*/ 22 w 30"/>
                <a:gd name="T7" fmla="*/ 34 h 105"/>
                <a:gd name="T8" fmla="*/ 30 w 30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5">
                  <a:moveTo>
                    <a:pt x="0" y="105"/>
                  </a:moveTo>
                  <a:lnTo>
                    <a:pt x="7" y="86"/>
                  </a:lnTo>
                  <a:lnTo>
                    <a:pt x="15" y="60"/>
                  </a:lnTo>
                  <a:lnTo>
                    <a:pt x="22" y="34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4" name="Freeform 52"/>
            <p:cNvSpPr>
              <a:spLocks/>
            </p:cNvSpPr>
            <p:nvPr/>
          </p:nvSpPr>
          <p:spPr bwMode="auto">
            <a:xfrm>
              <a:off x="2489" y="3260"/>
              <a:ext cx="34" cy="170"/>
            </a:xfrm>
            <a:custGeom>
              <a:avLst/>
              <a:gdLst>
                <a:gd name="T0" fmla="*/ 0 w 33"/>
                <a:gd name="T1" fmla="*/ 164 h 164"/>
                <a:gd name="T2" fmla="*/ 7 w 33"/>
                <a:gd name="T3" fmla="*/ 127 h 164"/>
                <a:gd name="T4" fmla="*/ 14 w 33"/>
                <a:gd name="T5" fmla="*/ 90 h 164"/>
                <a:gd name="T6" fmla="*/ 26 w 33"/>
                <a:gd name="T7" fmla="*/ 45 h 164"/>
                <a:gd name="T8" fmla="*/ 33 w 33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4">
                  <a:moveTo>
                    <a:pt x="0" y="164"/>
                  </a:moveTo>
                  <a:lnTo>
                    <a:pt x="7" y="127"/>
                  </a:lnTo>
                  <a:lnTo>
                    <a:pt x="14" y="90"/>
                  </a:lnTo>
                  <a:lnTo>
                    <a:pt x="26" y="45"/>
                  </a:lnTo>
                  <a:lnTo>
                    <a:pt x="33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5" name="Freeform 53"/>
            <p:cNvSpPr>
              <a:spLocks/>
            </p:cNvSpPr>
            <p:nvPr/>
          </p:nvSpPr>
          <p:spPr bwMode="auto">
            <a:xfrm>
              <a:off x="2523" y="3048"/>
              <a:ext cx="35" cy="212"/>
            </a:xfrm>
            <a:custGeom>
              <a:avLst/>
              <a:gdLst>
                <a:gd name="T0" fmla="*/ 0 w 34"/>
                <a:gd name="T1" fmla="*/ 205 h 205"/>
                <a:gd name="T2" fmla="*/ 8 w 34"/>
                <a:gd name="T3" fmla="*/ 157 h 205"/>
                <a:gd name="T4" fmla="*/ 19 w 34"/>
                <a:gd name="T5" fmla="*/ 108 h 205"/>
                <a:gd name="T6" fmla="*/ 34 w 34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05">
                  <a:moveTo>
                    <a:pt x="0" y="205"/>
                  </a:moveTo>
                  <a:lnTo>
                    <a:pt x="8" y="157"/>
                  </a:lnTo>
                  <a:lnTo>
                    <a:pt x="19" y="108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6" name="Freeform 54"/>
            <p:cNvSpPr>
              <a:spLocks/>
            </p:cNvSpPr>
            <p:nvPr/>
          </p:nvSpPr>
          <p:spPr bwMode="auto">
            <a:xfrm>
              <a:off x="2558" y="2812"/>
              <a:ext cx="31" cy="236"/>
            </a:xfrm>
            <a:custGeom>
              <a:avLst/>
              <a:gdLst>
                <a:gd name="T0" fmla="*/ 0 w 30"/>
                <a:gd name="T1" fmla="*/ 228 h 228"/>
                <a:gd name="T2" fmla="*/ 7 w 30"/>
                <a:gd name="T3" fmla="*/ 172 h 228"/>
                <a:gd name="T4" fmla="*/ 15 w 30"/>
                <a:gd name="T5" fmla="*/ 116 h 228"/>
                <a:gd name="T6" fmla="*/ 30 w 30"/>
                <a:gd name="T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28">
                  <a:moveTo>
                    <a:pt x="0" y="228"/>
                  </a:moveTo>
                  <a:lnTo>
                    <a:pt x="7" y="172"/>
                  </a:lnTo>
                  <a:lnTo>
                    <a:pt x="15" y="116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7" name="Freeform 55"/>
            <p:cNvSpPr>
              <a:spLocks/>
            </p:cNvSpPr>
            <p:nvPr/>
          </p:nvSpPr>
          <p:spPr bwMode="auto">
            <a:xfrm>
              <a:off x="2589" y="2576"/>
              <a:ext cx="34" cy="236"/>
            </a:xfrm>
            <a:custGeom>
              <a:avLst/>
              <a:gdLst>
                <a:gd name="T0" fmla="*/ 0 w 33"/>
                <a:gd name="T1" fmla="*/ 228 h 228"/>
                <a:gd name="T2" fmla="*/ 15 w 33"/>
                <a:gd name="T3" fmla="*/ 112 h 228"/>
                <a:gd name="T4" fmla="*/ 26 w 33"/>
                <a:gd name="T5" fmla="*/ 56 h 228"/>
                <a:gd name="T6" fmla="*/ 33 w 33"/>
                <a:gd name="T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28">
                  <a:moveTo>
                    <a:pt x="0" y="228"/>
                  </a:moveTo>
                  <a:lnTo>
                    <a:pt x="15" y="112"/>
                  </a:lnTo>
                  <a:lnTo>
                    <a:pt x="26" y="56"/>
                  </a:lnTo>
                  <a:lnTo>
                    <a:pt x="33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8" name="Freeform 56"/>
            <p:cNvSpPr>
              <a:spLocks/>
            </p:cNvSpPr>
            <p:nvPr/>
          </p:nvSpPr>
          <p:spPr bwMode="auto">
            <a:xfrm>
              <a:off x="2623" y="2364"/>
              <a:ext cx="31" cy="212"/>
            </a:xfrm>
            <a:custGeom>
              <a:avLst/>
              <a:gdLst>
                <a:gd name="T0" fmla="*/ 0 w 30"/>
                <a:gd name="T1" fmla="*/ 205 h 205"/>
                <a:gd name="T2" fmla="*/ 15 w 30"/>
                <a:gd name="T3" fmla="*/ 97 h 205"/>
                <a:gd name="T4" fmla="*/ 23 w 30"/>
                <a:gd name="T5" fmla="*/ 48 h 205"/>
                <a:gd name="T6" fmla="*/ 30 w 30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05">
                  <a:moveTo>
                    <a:pt x="0" y="205"/>
                  </a:moveTo>
                  <a:lnTo>
                    <a:pt x="15" y="97"/>
                  </a:lnTo>
                  <a:lnTo>
                    <a:pt x="23" y="48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9" name="Freeform 57"/>
            <p:cNvSpPr>
              <a:spLocks/>
            </p:cNvSpPr>
            <p:nvPr/>
          </p:nvSpPr>
          <p:spPr bwMode="auto">
            <a:xfrm>
              <a:off x="2654" y="2194"/>
              <a:ext cx="35" cy="170"/>
            </a:xfrm>
            <a:custGeom>
              <a:avLst/>
              <a:gdLst>
                <a:gd name="T0" fmla="*/ 0 w 34"/>
                <a:gd name="T1" fmla="*/ 164 h 164"/>
                <a:gd name="T2" fmla="*/ 8 w 34"/>
                <a:gd name="T3" fmla="*/ 119 h 164"/>
                <a:gd name="T4" fmla="*/ 15 w 34"/>
                <a:gd name="T5" fmla="*/ 74 h 164"/>
                <a:gd name="T6" fmla="*/ 26 w 34"/>
                <a:gd name="T7" fmla="*/ 37 h 164"/>
                <a:gd name="T8" fmla="*/ 34 w 34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4">
                  <a:moveTo>
                    <a:pt x="0" y="164"/>
                  </a:moveTo>
                  <a:lnTo>
                    <a:pt x="8" y="119"/>
                  </a:lnTo>
                  <a:lnTo>
                    <a:pt x="15" y="74"/>
                  </a:lnTo>
                  <a:lnTo>
                    <a:pt x="26" y="37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0" name="Freeform 58"/>
            <p:cNvSpPr>
              <a:spLocks/>
            </p:cNvSpPr>
            <p:nvPr/>
          </p:nvSpPr>
          <p:spPr bwMode="auto">
            <a:xfrm>
              <a:off x="2689" y="2085"/>
              <a:ext cx="34" cy="109"/>
            </a:xfrm>
            <a:custGeom>
              <a:avLst/>
              <a:gdLst>
                <a:gd name="T0" fmla="*/ 0 w 33"/>
                <a:gd name="T1" fmla="*/ 105 h 105"/>
                <a:gd name="T2" fmla="*/ 7 w 33"/>
                <a:gd name="T3" fmla="*/ 71 h 105"/>
                <a:gd name="T4" fmla="*/ 18 w 33"/>
                <a:gd name="T5" fmla="*/ 45 h 105"/>
                <a:gd name="T6" fmla="*/ 26 w 33"/>
                <a:gd name="T7" fmla="*/ 19 h 105"/>
                <a:gd name="T8" fmla="*/ 33 w 33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5">
                  <a:moveTo>
                    <a:pt x="0" y="105"/>
                  </a:moveTo>
                  <a:lnTo>
                    <a:pt x="7" y="71"/>
                  </a:lnTo>
                  <a:lnTo>
                    <a:pt x="18" y="45"/>
                  </a:lnTo>
                  <a:lnTo>
                    <a:pt x="26" y="19"/>
                  </a:lnTo>
                  <a:lnTo>
                    <a:pt x="33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1" name="Freeform 59"/>
            <p:cNvSpPr>
              <a:spLocks/>
            </p:cNvSpPr>
            <p:nvPr/>
          </p:nvSpPr>
          <p:spPr bwMode="auto">
            <a:xfrm>
              <a:off x="2723" y="2047"/>
              <a:ext cx="31" cy="38"/>
            </a:xfrm>
            <a:custGeom>
              <a:avLst/>
              <a:gdLst>
                <a:gd name="T0" fmla="*/ 0 w 30"/>
                <a:gd name="T1" fmla="*/ 37 h 37"/>
                <a:gd name="T2" fmla="*/ 8 w 30"/>
                <a:gd name="T3" fmla="*/ 22 h 37"/>
                <a:gd name="T4" fmla="*/ 15 w 30"/>
                <a:gd name="T5" fmla="*/ 11 h 37"/>
                <a:gd name="T6" fmla="*/ 23 w 30"/>
                <a:gd name="T7" fmla="*/ 3 h 37"/>
                <a:gd name="T8" fmla="*/ 30 w 30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0" y="37"/>
                  </a:moveTo>
                  <a:lnTo>
                    <a:pt x="8" y="22"/>
                  </a:lnTo>
                  <a:lnTo>
                    <a:pt x="15" y="11"/>
                  </a:lnTo>
                  <a:lnTo>
                    <a:pt x="23" y="3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2" name="Freeform 60"/>
            <p:cNvSpPr>
              <a:spLocks/>
            </p:cNvSpPr>
            <p:nvPr/>
          </p:nvSpPr>
          <p:spPr bwMode="auto">
            <a:xfrm>
              <a:off x="2754" y="2047"/>
              <a:ext cx="35" cy="38"/>
            </a:xfrm>
            <a:custGeom>
              <a:avLst/>
              <a:gdLst>
                <a:gd name="T0" fmla="*/ 0 w 34"/>
                <a:gd name="T1" fmla="*/ 0 h 37"/>
                <a:gd name="T2" fmla="*/ 8 w 34"/>
                <a:gd name="T3" fmla="*/ 3 h 37"/>
                <a:gd name="T4" fmla="*/ 15 w 34"/>
                <a:gd name="T5" fmla="*/ 11 h 37"/>
                <a:gd name="T6" fmla="*/ 26 w 34"/>
                <a:gd name="T7" fmla="*/ 22 h 37"/>
                <a:gd name="T8" fmla="*/ 34 w 34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7">
                  <a:moveTo>
                    <a:pt x="0" y="0"/>
                  </a:moveTo>
                  <a:lnTo>
                    <a:pt x="8" y="3"/>
                  </a:lnTo>
                  <a:lnTo>
                    <a:pt x="15" y="11"/>
                  </a:lnTo>
                  <a:lnTo>
                    <a:pt x="26" y="22"/>
                  </a:lnTo>
                  <a:lnTo>
                    <a:pt x="34" y="37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3" name="Freeform 61"/>
            <p:cNvSpPr>
              <a:spLocks/>
            </p:cNvSpPr>
            <p:nvPr/>
          </p:nvSpPr>
          <p:spPr bwMode="auto">
            <a:xfrm>
              <a:off x="2789" y="2085"/>
              <a:ext cx="31" cy="109"/>
            </a:xfrm>
            <a:custGeom>
              <a:avLst/>
              <a:gdLst>
                <a:gd name="T0" fmla="*/ 0 w 30"/>
                <a:gd name="T1" fmla="*/ 0 h 105"/>
                <a:gd name="T2" fmla="*/ 7 w 30"/>
                <a:gd name="T3" fmla="*/ 19 h 105"/>
                <a:gd name="T4" fmla="*/ 15 w 30"/>
                <a:gd name="T5" fmla="*/ 45 h 105"/>
                <a:gd name="T6" fmla="*/ 22 w 30"/>
                <a:gd name="T7" fmla="*/ 71 h 105"/>
                <a:gd name="T8" fmla="*/ 30 w 30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5">
                  <a:moveTo>
                    <a:pt x="0" y="0"/>
                  </a:moveTo>
                  <a:lnTo>
                    <a:pt x="7" y="19"/>
                  </a:lnTo>
                  <a:lnTo>
                    <a:pt x="15" y="45"/>
                  </a:lnTo>
                  <a:lnTo>
                    <a:pt x="22" y="71"/>
                  </a:lnTo>
                  <a:lnTo>
                    <a:pt x="30" y="105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4" name="Freeform 62"/>
            <p:cNvSpPr>
              <a:spLocks/>
            </p:cNvSpPr>
            <p:nvPr/>
          </p:nvSpPr>
          <p:spPr bwMode="auto">
            <a:xfrm>
              <a:off x="2820" y="2194"/>
              <a:ext cx="34" cy="170"/>
            </a:xfrm>
            <a:custGeom>
              <a:avLst/>
              <a:gdLst>
                <a:gd name="T0" fmla="*/ 0 w 33"/>
                <a:gd name="T1" fmla="*/ 0 h 164"/>
                <a:gd name="T2" fmla="*/ 7 w 33"/>
                <a:gd name="T3" fmla="*/ 37 h 164"/>
                <a:gd name="T4" fmla="*/ 15 w 33"/>
                <a:gd name="T5" fmla="*/ 74 h 164"/>
                <a:gd name="T6" fmla="*/ 26 w 33"/>
                <a:gd name="T7" fmla="*/ 119 h 164"/>
                <a:gd name="T8" fmla="*/ 33 w 33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4">
                  <a:moveTo>
                    <a:pt x="0" y="0"/>
                  </a:moveTo>
                  <a:lnTo>
                    <a:pt x="7" y="37"/>
                  </a:lnTo>
                  <a:lnTo>
                    <a:pt x="15" y="74"/>
                  </a:lnTo>
                  <a:lnTo>
                    <a:pt x="26" y="119"/>
                  </a:lnTo>
                  <a:lnTo>
                    <a:pt x="33" y="164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5" name="Freeform 63"/>
            <p:cNvSpPr>
              <a:spLocks/>
            </p:cNvSpPr>
            <p:nvPr/>
          </p:nvSpPr>
          <p:spPr bwMode="auto">
            <a:xfrm>
              <a:off x="2854" y="2364"/>
              <a:ext cx="31" cy="212"/>
            </a:xfrm>
            <a:custGeom>
              <a:avLst/>
              <a:gdLst>
                <a:gd name="T0" fmla="*/ 0 w 30"/>
                <a:gd name="T1" fmla="*/ 0 h 205"/>
                <a:gd name="T2" fmla="*/ 8 w 30"/>
                <a:gd name="T3" fmla="*/ 48 h 205"/>
                <a:gd name="T4" fmla="*/ 15 w 30"/>
                <a:gd name="T5" fmla="*/ 97 h 205"/>
                <a:gd name="T6" fmla="*/ 30 w 30"/>
                <a:gd name="T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05">
                  <a:moveTo>
                    <a:pt x="0" y="0"/>
                  </a:moveTo>
                  <a:lnTo>
                    <a:pt x="8" y="48"/>
                  </a:lnTo>
                  <a:lnTo>
                    <a:pt x="15" y="97"/>
                  </a:lnTo>
                  <a:lnTo>
                    <a:pt x="30" y="205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6" name="Freeform 64"/>
            <p:cNvSpPr>
              <a:spLocks/>
            </p:cNvSpPr>
            <p:nvPr/>
          </p:nvSpPr>
          <p:spPr bwMode="auto">
            <a:xfrm>
              <a:off x="2885" y="2576"/>
              <a:ext cx="35" cy="236"/>
            </a:xfrm>
            <a:custGeom>
              <a:avLst/>
              <a:gdLst>
                <a:gd name="T0" fmla="*/ 0 w 34"/>
                <a:gd name="T1" fmla="*/ 0 h 228"/>
                <a:gd name="T2" fmla="*/ 15 w 34"/>
                <a:gd name="T3" fmla="*/ 112 h 228"/>
                <a:gd name="T4" fmla="*/ 34 w 34"/>
                <a:gd name="T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228">
                  <a:moveTo>
                    <a:pt x="0" y="0"/>
                  </a:moveTo>
                  <a:lnTo>
                    <a:pt x="15" y="112"/>
                  </a:lnTo>
                  <a:lnTo>
                    <a:pt x="34" y="228"/>
                  </a:lnTo>
                </a:path>
              </a:pathLst>
            </a:custGeom>
            <a:noFill/>
            <a:ln w="111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6737" name="Group 65"/>
          <p:cNvGrpSpPr>
            <a:grpSpLocks/>
          </p:cNvGrpSpPr>
          <p:nvPr/>
        </p:nvGrpSpPr>
        <p:grpSpPr bwMode="auto">
          <a:xfrm>
            <a:off x="4635500" y="3579813"/>
            <a:ext cx="2627313" cy="1768475"/>
            <a:chOff x="2920" y="2255"/>
            <a:chExt cx="1655" cy="1114"/>
          </a:xfrm>
        </p:grpSpPr>
        <p:sp>
          <p:nvSpPr>
            <p:cNvPr id="156738" name="Freeform 66"/>
            <p:cNvSpPr>
              <a:spLocks/>
            </p:cNvSpPr>
            <p:nvPr/>
          </p:nvSpPr>
          <p:spPr bwMode="auto">
            <a:xfrm>
              <a:off x="2920" y="2812"/>
              <a:ext cx="34" cy="336"/>
            </a:xfrm>
            <a:custGeom>
              <a:avLst/>
              <a:gdLst>
                <a:gd name="T0" fmla="*/ 0 w 33"/>
                <a:gd name="T1" fmla="*/ 0 h 325"/>
                <a:gd name="T2" fmla="*/ 7 w 33"/>
                <a:gd name="T3" fmla="*/ 86 h 325"/>
                <a:gd name="T4" fmla="*/ 18 w 33"/>
                <a:gd name="T5" fmla="*/ 172 h 325"/>
                <a:gd name="T6" fmla="*/ 26 w 33"/>
                <a:gd name="T7" fmla="*/ 254 h 325"/>
                <a:gd name="T8" fmla="*/ 30 w 33"/>
                <a:gd name="T9" fmla="*/ 291 h 325"/>
                <a:gd name="T10" fmla="*/ 33 w 33"/>
                <a:gd name="T11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25">
                  <a:moveTo>
                    <a:pt x="0" y="0"/>
                  </a:moveTo>
                  <a:lnTo>
                    <a:pt x="7" y="86"/>
                  </a:lnTo>
                  <a:lnTo>
                    <a:pt x="18" y="172"/>
                  </a:lnTo>
                  <a:lnTo>
                    <a:pt x="26" y="254"/>
                  </a:lnTo>
                  <a:lnTo>
                    <a:pt x="30" y="291"/>
                  </a:lnTo>
                  <a:lnTo>
                    <a:pt x="33" y="325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9" name="Freeform 67"/>
            <p:cNvSpPr>
              <a:spLocks/>
            </p:cNvSpPr>
            <p:nvPr/>
          </p:nvSpPr>
          <p:spPr bwMode="auto">
            <a:xfrm>
              <a:off x="2954" y="3148"/>
              <a:ext cx="31" cy="208"/>
            </a:xfrm>
            <a:custGeom>
              <a:avLst/>
              <a:gdLst>
                <a:gd name="T0" fmla="*/ 0 w 30"/>
                <a:gd name="T1" fmla="*/ 0 h 201"/>
                <a:gd name="T2" fmla="*/ 8 w 30"/>
                <a:gd name="T3" fmla="*/ 63 h 201"/>
                <a:gd name="T4" fmla="*/ 15 w 30"/>
                <a:gd name="T5" fmla="*/ 119 h 201"/>
                <a:gd name="T6" fmla="*/ 19 w 30"/>
                <a:gd name="T7" fmla="*/ 145 h 201"/>
                <a:gd name="T8" fmla="*/ 23 w 30"/>
                <a:gd name="T9" fmla="*/ 168 h 201"/>
                <a:gd name="T10" fmla="*/ 27 w 30"/>
                <a:gd name="T11" fmla="*/ 187 h 201"/>
                <a:gd name="T12" fmla="*/ 30 w 30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01">
                  <a:moveTo>
                    <a:pt x="0" y="0"/>
                  </a:moveTo>
                  <a:lnTo>
                    <a:pt x="8" y="63"/>
                  </a:lnTo>
                  <a:lnTo>
                    <a:pt x="15" y="119"/>
                  </a:lnTo>
                  <a:lnTo>
                    <a:pt x="19" y="145"/>
                  </a:lnTo>
                  <a:lnTo>
                    <a:pt x="23" y="168"/>
                  </a:lnTo>
                  <a:lnTo>
                    <a:pt x="27" y="187"/>
                  </a:lnTo>
                  <a:lnTo>
                    <a:pt x="30" y="201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0" name="Freeform 68"/>
            <p:cNvSpPr>
              <a:spLocks/>
            </p:cNvSpPr>
            <p:nvPr/>
          </p:nvSpPr>
          <p:spPr bwMode="auto">
            <a:xfrm>
              <a:off x="2985" y="3356"/>
              <a:ext cx="35" cy="13"/>
            </a:xfrm>
            <a:custGeom>
              <a:avLst/>
              <a:gdLst>
                <a:gd name="T0" fmla="*/ 0 w 34"/>
                <a:gd name="T1" fmla="*/ 0 h 12"/>
                <a:gd name="T2" fmla="*/ 8 w 34"/>
                <a:gd name="T3" fmla="*/ 8 h 12"/>
                <a:gd name="T4" fmla="*/ 15 w 34"/>
                <a:gd name="T5" fmla="*/ 12 h 12"/>
                <a:gd name="T6" fmla="*/ 26 w 34"/>
                <a:gd name="T7" fmla="*/ 8 h 12"/>
                <a:gd name="T8" fmla="*/ 34 w 3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">
                  <a:moveTo>
                    <a:pt x="0" y="0"/>
                  </a:moveTo>
                  <a:lnTo>
                    <a:pt x="8" y="8"/>
                  </a:lnTo>
                  <a:lnTo>
                    <a:pt x="15" y="12"/>
                  </a:lnTo>
                  <a:lnTo>
                    <a:pt x="26" y="8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1" name="Freeform 69"/>
            <p:cNvSpPr>
              <a:spLocks/>
            </p:cNvSpPr>
            <p:nvPr/>
          </p:nvSpPr>
          <p:spPr bwMode="auto">
            <a:xfrm>
              <a:off x="3020" y="3148"/>
              <a:ext cx="31" cy="208"/>
            </a:xfrm>
            <a:custGeom>
              <a:avLst/>
              <a:gdLst>
                <a:gd name="T0" fmla="*/ 0 w 30"/>
                <a:gd name="T1" fmla="*/ 201 h 201"/>
                <a:gd name="T2" fmla="*/ 4 w 30"/>
                <a:gd name="T3" fmla="*/ 187 h 201"/>
                <a:gd name="T4" fmla="*/ 7 w 30"/>
                <a:gd name="T5" fmla="*/ 168 h 201"/>
                <a:gd name="T6" fmla="*/ 11 w 30"/>
                <a:gd name="T7" fmla="*/ 145 h 201"/>
                <a:gd name="T8" fmla="*/ 15 w 30"/>
                <a:gd name="T9" fmla="*/ 119 h 201"/>
                <a:gd name="T10" fmla="*/ 22 w 30"/>
                <a:gd name="T11" fmla="*/ 63 h 201"/>
                <a:gd name="T12" fmla="*/ 30 w 30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01">
                  <a:moveTo>
                    <a:pt x="0" y="201"/>
                  </a:moveTo>
                  <a:lnTo>
                    <a:pt x="4" y="187"/>
                  </a:lnTo>
                  <a:lnTo>
                    <a:pt x="7" y="168"/>
                  </a:lnTo>
                  <a:lnTo>
                    <a:pt x="11" y="145"/>
                  </a:lnTo>
                  <a:lnTo>
                    <a:pt x="15" y="119"/>
                  </a:lnTo>
                  <a:lnTo>
                    <a:pt x="22" y="63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2" name="Freeform 70"/>
            <p:cNvSpPr>
              <a:spLocks/>
            </p:cNvSpPr>
            <p:nvPr/>
          </p:nvSpPr>
          <p:spPr bwMode="auto">
            <a:xfrm>
              <a:off x="3051" y="2812"/>
              <a:ext cx="35" cy="336"/>
            </a:xfrm>
            <a:custGeom>
              <a:avLst/>
              <a:gdLst>
                <a:gd name="T0" fmla="*/ 0 w 33"/>
                <a:gd name="T1" fmla="*/ 325 h 325"/>
                <a:gd name="T2" fmla="*/ 4 w 33"/>
                <a:gd name="T3" fmla="*/ 291 h 325"/>
                <a:gd name="T4" fmla="*/ 7 w 33"/>
                <a:gd name="T5" fmla="*/ 254 h 325"/>
                <a:gd name="T6" fmla="*/ 15 w 33"/>
                <a:gd name="T7" fmla="*/ 172 h 325"/>
                <a:gd name="T8" fmla="*/ 26 w 33"/>
                <a:gd name="T9" fmla="*/ 86 h 325"/>
                <a:gd name="T10" fmla="*/ 33 w 33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25">
                  <a:moveTo>
                    <a:pt x="0" y="325"/>
                  </a:moveTo>
                  <a:lnTo>
                    <a:pt x="4" y="291"/>
                  </a:lnTo>
                  <a:lnTo>
                    <a:pt x="7" y="254"/>
                  </a:lnTo>
                  <a:lnTo>
                    <a:pt x="15" y="172"/>
                  </a:lnTo>
                  <a:lnTo>
                    <a:pt x="26" y="86"/>
                  </a:lnTo>
                  <a:lnTo>
                    <a:pt x="33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3" name="Freeform 71"/>
            <p:cNvSpPr>
              <a:spLocks/>
            </p:cNvSpPr>
            <p:nvPr/>
          </p:nvSpPr>
          <p:spPr bwMode="auto">
            <a:xfrm>
              <a:off x="3086" y="2476"/>
              <a:ext cx="31" cy="336"/>
            </a:xfrm>
            <a:custGeom>
              <a:avLst/>
              <a:gdLst>
                <a:gd name="T0" fmla="*/ 0 w 30"/>
                <a:gd name="T1" fmla="*/ 325 h 325"/>
                <a:gd name="T2" fmla="*/ 8 w 30"/>
                <a:gd name="T3" fmla="*/ 239 h 325"/>
                <a:gd name="T4" fmla="*/ 15 w 30"/>
                <a:gd name="T5" fmla="*/ 153 h 325"/>
                <a:gd name="T6" fmla="*/ 23 w 30"/>
                <a:gd name="T7" fmla="*/ 71 h 325"/>
                <a:gd name="T8" fmla="*/ 27 w 30"/>
                <a:gd name="T9" fmla="*/ 34 h 325"/>
                <a:gd name="T10" fmla="*/ 30 w 30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25">
                  <a:moveTo>
                    <a:pt x="0" y="325"/>
                  </a:moveTo>
                  <a:lnTo>
                    <a:pt x="8" y="239"/>
                  </a:lnTo>
                  <a:lnTo>
                    <a:pt x="15" y="153"/>
                  </a:lnTo>
                  <a:lnTo>
                    <a:pt x="23" y="71"/>
                  </a:lnTo>
                  <a:lnTo>
                    <a:pt x="27" y="34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4" name="Freeform 72"/>
            <p:cNvSpPr>
              <a:spLocks/>
            </p:cNvSpPr>
            <p:nvPr/>
          </p:nvSpPr>
          <p:spPr bwMode="auto">
            <a:xfrm>
              <a:off x="3117" y="2268"/>
              <a:ext cx="35" cy="208"/>
            </a:xfrm>
            <a:custGeom>
              <a:avLst/>
              <a:gdLst>
                <a:gd name="T0" fmla="*/ 0 w 34"/>
                <a:gd name="T1" fmla="*/ 201 h 201"/>
                <a:gd name="T2" fmla="*/ 8 w 34"/>
                <a:gd name="T3" fmla="*/ 138 h 201"/>
                <a:gd name="T4" fmla="*/ 15 w 34"/>
                <a:gd name="T5" fmla="*/ 82 h 201"/>
                <a:gd name="T6" fmla="*/ 23 w 34"/>
                <a:gd name="T7" fmla="*/ 56 h 201"/>
                <a:gd name="T8" fmla="*/ 26 w 34"/>
                <a:gd name="T9" fmla="*/ 33 h 201"/>
                <a:gd name="T10" fmla="*/ 30 w 34"/>
                <a:gd name="T11" fmla="*/ 14 h 201"/>
                <a:gd name="T12" fmla="*/ 34 w 34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01">
                  <a:moveTo>
                    <a:pt x="0" y="201"/>
                  </a:moveTo>
                  <a:lnTo>
                    <a:pt x="8" y="138"/>
                  </a:lnTo>
                  <a:lnTo>
                    <a:pt x="15" y="82"/>
                  </a:lnTo>
                  <a:lnTo>
                    <a:pt x="23" y="56"/>
                  </a:lnTo>
                  <a:lnTo>
                    <a:pt x="26" y="33"/>
                  </a:lnTo>
                  <a:lnTo>
                    <a:pt x="30" y="14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5" name="Freeform 73"/>
            <p:cNvSpPr>
              <a:spLocks/>
            </p:cNvSpPr>
            <p:nvPr/>
          </p:nvSpPr>
          <p:spPr bwMode="auto">
            <a:xfrm>
              <a:off x="3152" y="2255"/>
              <a:ext cx="35" cy="13"/>
            </a:xfrm>
            <a:custGeom>
              <a:avLst/>
              <a:gdLst>
                <a:gd name="T0" fmla="*/ 0 w 34"/>
                <a:gd name="T1" fmla="*/ 12 h 12"/>
                <a:gd name="T2" fmla="*/ 7 w 34"/>
                <a:gd name="T3" fmla="*/ 4 h 12"/>
                <a:gd name="T4" fmla="*/ 19 w 34"/>
                <a:gd name="T5" fmla="*/ 0 h 12"/>
                <a:gd name="T6" fmla="*/ 26 w 34"/>
                <a:gd name="T7" fmla="*/ 4 h 12"/>
                <a:gd name="T8" fmla="*/ 34 w 3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">
                  <a:moveTo>
                    <a:pt x="0" y="12"/>
                  </a:moveTo>
                  <a:lnTo>
                    <a:pt x="7" y="4"/>
                  </a:lnTo>
                  <a:lnTo>
                    <a:pt x="19" y="0"/>
                  </a:lnTo>
                  <a:lnTo>
                    <a:pt x="26" y="4"/>
                  </a:lnTo>
                  <a:lnTo>
                    <a:pt x="34" y="12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6" name="Freeform 74"/>
            <p:cNvSpPr>
              <a:spLocks/>
            </p:cNvSpPr>
            <p:nvPr/>
          </p:nvSpPr>
          <p:spPr bwMode="auto">
            <a:xfrm>
              <a:off x="3187" y="2268"/>
              <a:ext cx="30" cy="208"/>
            </a:xfrm>
            <a:custGeom>
              <a:avLst/>
              <a:gdLst>
                <a:gd name="T0" fmla="*/ 0 w 29"/>
                <a:gd name="T1" fmla="*/ 0 h 201"/>
                <a:gd name="T2" fmla="*/ 3 w 29"/>
                <a:gd name="T3" fmla="*/ 14 h 201"/>
                <a:gd name="T4" fmla="*/ 7 w 29"/>
                <a:gd name="T5" fmla="*/ 33 h 201"/>
                <a:gd name="T6" fmla="*/ 11 w 29"/>
                <a:gd name="T7" fmla="*/ 56 h 201"/>
                <a:gd name="T8" fmla="*/ 14 w 29"/>
                <a:gd name="T9" fmla="*/ 82 h 201"/>
                <a:gd name="T10" fmla="*/ 22 w 29"/>
                <a:gd name="T11" fmla="*/ 138 h 201"/>
                <a:gd name="T12" fmla="*/ 29 w 29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01">
                  <a:moveTo>
                    <a:pt x="0" y="0"/>
                  </a:moveTo>
                  <a:lnTo>
                    <a:pt x="3" y="14"/>
                  </a:lnTo>
                  <a:lnTo>
                    <a:pt x="7" y="33"/>
                  </a:lnTo>
                  <a:lnTo>
                    <a:pt x="11" y="56"/>
                  </a:lnTo>
                  <a:lnTo>
                    <a:pt x="14" y="82"/>
                  </a:lnTo>
                  <a:lnTo>
                    <a:pt x="22" y="138"/>
                  </a:lnTo>
                  <a:lnTo>
                    <a:pt x="29" y="201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7" name="Freeform 75"/>
            <p:cNvSpPr>
              <a:spLocks/>
            </p:cNvSpPr>
            <p:nvPr/>
          </p:nvSpPr>
          <p:spPr bwMode="auto">
            <a:xfrm>
              <a:off x="3217" y="2476"/>
              <a:ext cx="35" cy="336"/>
            </a:xfrm>
            <a:custGeom>
              <a:avLst/>
              <a:gdLst>
                <a:gd name="T0" fmla="*/ 0 w 34"/>
                <a:gd name="T1" fmla="*/ 0 h 325"/>
                <a:gd name="T2" fmla="*/ 4 w 34"/>
                <a:gd name="T3" fmla="*/ 34 h 325"/>
                <a:gd name="T4" fmla="*/ 8 w 34"/>
                <a:gd name="T5" fmla="*/ 71 h 325"/>
                <a:gd name="T6" fmla="*/ 15 w 34"/>
                <a:gd name="T7" fmla="*/ 153 h 325"/>
                <a:gd name="T8" fmla="*/ 27 w 34"/>
                <a:gd name="T9" fmla="*/ 239 h 325"/>
                <a:gd name="T10" fmla="*/ 34 w 34"/>
                <a:gd name="T11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25">
                  <a:moveTo>
                    <a:pt x="0" y="0"/>
                  </a:moveTo>
                  <a:lnTo>
                    <a:pt x="4" y="34"/>
                  </a:lnTo>
                  <a:lnTo>
                    <a:pt x="8" y="71"/>
                  </a:lnTo>
                  <a:lnTo>
                    <a:pt x="15" y="153"/>
                  </a:lnTo>
                  <a:lnTo>
                    <a:pt x="27" y="239"/>
                  </a:lnTo>
                  <a:lnTo>
                    <a:pt x="34" y="325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8" name="Freeform 76"/>
            <p:cNvSpPr>
              <a:spLocks/>
            </p:cNvSpPr>
            <p:nvPr/>
          </p:nvSpPr>
          <p:spPr bwMode="auto">
            <a:xfrm>
              <a:off x="3252" y="2812"/>
              <a:ext cx="31" cy="336"/>
            </a:xfrm>
            <a:custGeom>
              <a:avLst/>
              <a:gdLst>
                <a:gd name="T0" fmla="*/ 0 w 30"/>
                <a:gd name="T1" fmla="*/ 0 h 325"/>
                <a:gd name="T2" fmla="*/ 7 w 30"/>
                <a:gd name="T3" fmla="*/ 86 h 325"/>
                <a:gd name="T4" fmla="*/ 15 w 30"/>
                <a:gd name="T5" fmla="*/ 172 h 325"/>
                <a:gd name="T6" fmla="*/ 22 w 30"/>
                <a:gd name="T7" fmla="*/ 254 h 325"/>
                <a:gd name="T8" fmla="*/ 26 w 30"/>
                <a:gd name="T9" fmla="*/ 291 h 325"/>
                <a:gd name="T10" fmla="*/ 30 w 30"/>
                <a:gd name="T11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25">
                  <a:moveTo>
                    <a:pt x="0" y="0"/>
                  </a:moveTo>
                  <a:lnTo>
                    <a:pt x="7" y="86"/>
                  </a:lnTo>
                  <a:lnTo>
                    <a:pt x="15" y="172"/>
                  </a:lnTo>
                  <a:lnTo>
                    <a:pt x="22" y="254"/>
                  </a:lnTo>
                  <a:lnTo>
                    <a:pt x="26" y="291"/>
                  </a:lnTo>
                  <a:lnTo>
                    <a:pt x="30" y="325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9" name="Freeform 77"/>
            <p:cNvSpPr>
              <a:spLocks/>
            </p:cNvSpPr>
            <p:nvPr/>
          </p:nvSpPr>
          <p:spPr bwMode="auto">
            <a:xfrm>
              <a:off x="3283" y="3148"/>
              <a:ext cx="34" cy="208"/>
            </a:xfrm>
            <a:custGeom>
              <a:avLst/>
              <a:gdLst>
                <a:gd name="T0" fmla="*/ 0 w 33"/>
                <a:gd name="T1" fmla="*/ 0 h 201"/>
                <a:gd name="T2" fmla="*/ 7 w 33"/>
                <a:gd name="T3" fmla="*/ 63 h 201"/>
                <a:gd name="T4" fmla="*/ 15 w 33"/>
                <a:gd name="T5" fmla="*/ 119 h 201"/>
                <a:gd name="T6" fmla="*/ 22 w 33"/>
                <a:gd name="T7" fmla="*/ 145 h 201"/>
                <a:gd name="T8" fmla="*/ 26 w 33"/>
                <a:gd name="T9" fmla="*/ 168 h 201"/>
                <a:gd name="T10" fmla="*/ 30 w 33"/>
                <a:gd name="T11" fmla="*/ 187 h 201"/>
                <a:gd name="T12" fmla="*/ 33 w 33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01">
                  <a:moveTo>
                    <a:pt x="0" y="0"/>
                  </a:moveTo>
                  <a:lnTo>
                    <a:pt x="7" y="63"/>
                  </a:lnTo>
                  <a:lnTo>
                    <a:pt x="15" y="119"/>
                  </a:lnTo>
                  <a:lnTo>
                    <a:pt x="22" y="145"/>
                  </a:lnTo>
                  <a:lnTo>
                    <a:pt x="26" y="168"/>
                  </a:lnTo>
                  <a:lnTo>
                    <a:pt x="30" y="187"/>
                  </a:lnTo>
                  <a:lnTo>
                    <a:pt x="33" y="201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0" name="Freeform 78"/>
            <p:cNvSpPr>
              <a:spLocks/>
            </p:cNvSpPr>
            <p:nvPr/>
          </p:nvSpPr>
          <p:spPr bwMode="auto">
            <a:xfrm>
              <a:off x="3317" y="3356"/>
              <a:ext cx="35" cy="13"/>
            </a:xfrm>
            <a:custGeom>
              <a:avLst/>
              <a:gdLst>
                <a:gd name="T0" fmla="*/ 0 w 34"/>
                <a:gd name="T1" fmla="*/ 0 h 12"/>
                <a:gd name="T2" fmla="*/ 8 w 34"/>
                <a:gd name="T3" fmla="*/ 8 h 12"/>
                <a:gd name="T4" fmla="*/ 19 w 34"/>
                <a:gd name="T5" fmla="*/ 12 h 12"/>
                <a:gd name="T6" fmla="*/ 27 w 34"/>
                <a:gd name="T7" fmla="*/ 8 h 12"/>
                <a:gd name="T8" fmla="*/ 34 w 3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">
                  <a:moveTo>
                    <a:pt x="0" y="0"/>
                  </a:moveTo>
                  <a:lnTo>
                    <a:pt x="8" y="8"/>
                  </a:lnTo>
                  <a:lnTo>
                    <a:pt x="19" y="12"/>
                  </a:lnTo>
                  <a:lnTo>
                    <a:pt x="27" y="8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1" name="Freeform 79"/>
            <p:cNvSpPr>
              <a:spLocks/>
            </p:cNvSpPr>
            <p:nvPr/>
          </p:nvSpPr>
          <p:spPr bwMode="auto">
            <a:xfrm>
              <a:off x="3352" y="3148"/>
              <a:ext cx="31" cy="208"/>
            </a:xfrm>
            <a:custGeom>
              <a:avLst/>
              <a:gdLst>
                <a:gd name="T0" fmla="*/ 0 w 30"/>
                <a:gd name="T1" fmla="*/ 201 h 201"/>
                <a:gd name="T2" fmla="*/ 4 w 30"/>
                <a:gd name="T3" fmla="*/ 187 h 201"/>
                <a:gd name="T4" fmla="*/ 8 w 30"/>
                <a:gd name="T5" fmla="*/ 168 h 201"/>
                <a:gd name="T6" fmla="*/ 11 w 30"/>
                <a:gd name="T7" fmla="*/ 145 h 201"/>
                <a:gd name="T8" fmla="*/ 15 w 30"/>
                <a:gd name="T9" fmla="*/ 119 h 201"/>
                <a:gd name="T10" fmla="*/ 23 w 30"/>
                <a:gd name="T11" fmla="*/ 63 h 201"/>
                <a:gd name="T12" fmla="*/ 30 w 30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01">
                  <a:moveTo>
                    <a:pt x="0" y="201"/>
                  </a:moveTo>
                  <a:lnTo>
                    <a:pt x="4" y="187"/>
                  </a:lnTo>
                  <a:lnTo>
                    <a:pt x="8" y="168"/>
                  </a:lnTo>
                  <a:lnTo>
                    <a:pt x="11" y="145"/>
                  </a:lnTo>
                  <a:lnTo>
                    <a:pt x="15" y="119"/>
                  </a:lnTo>
                  <a:lnTo>
                    <a:pt x="23" y="63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2" name="Freeform 80"/>
            <p:cNvSpPr>
              <a:spLocks/>
            </p:cNvSpPr>
            <p:nvPr/>
          </p:nvSpPr>
          <p:spPr bwMode="auto">
            <a:xfrm>
              <a:off x="3383" y="2812"/>
              <a:ext cx="35" cy="336"/>
            </a:xfrm>
            <a:custGeom>
              <a:avLst/>
              <a:gdLst>
                <a:gd name="T0" fmla="*/ 0 w 34"/>
                <a:gd name="T1" fmla="*/ 325 h 325"/>
                <a:gd name="T2" fmla="*/ 4 w 34"/>
                <a:gd name="T3" fmla="*/ 291 h 325"/>
                <a:gd name="T4" fmla="*/ 7 w 34"/>
                <a:gd name="T5" fmla="*/ 254 h 325"/>
                <a:gd name="T6" fmla="*/ 15 w 34"/>
                <a:gd name="T7" fmla="*/ 172 h 325"/>
                <a:gd name="T8" fmla="*/ 26 w 34"/>
                <a:gd name="T9" fmla="*/ 86 h 325"/>
                <a:gd name="T10" fmla="*/ 34 w 34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25">
                  <a:moveTo>
                    <a:pt x="0" y="325"/>
                  </a:moveTo>
                  <a:lnTo>
                    <a:pt x="4" y="291"/>
                  </a:lnTo>
                  <a:lnTo>
                    <a:pt x="7" y="254"/>
                  </a:lnTo>
                  <a:lnTo>
                    <a:pt x="15" y="172"/>
                  </a:lnTo>
                  <a:lnTo>
                    <a:pt x="26" y="86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3" name="Freeform 81"/>
            <p:cNvSpPr>
              <a:spLocks/>
            </p:cNvSpPr>
            <p:nvPr/>
          </p:nvSpPr>
          <p:spPr bwMode="auto">
            <a:xfrm>
              <a:off x="3418" y="2476"/>
              <a:ext cx="30" cy="336"/>
            </a:xfrm>
            <a:custGeom>
              <a:avLst/>
              <a:gdLst>
                <a:gd name="T0" fmla="*/ 0 w 29"/>
                <a:gd name="T1" fmla="*/ 325 h 325"/>
                <a:gd name="T2" fmla="*/ 7 w 29"/>
                <a:gd name="T3" fmla="*/ 239 h 325"/>
                <a:gd name="T4" fmla="*/ 15 w 29"/>
                <a:gd name="T5" fmla="*/ 153 h 325"/>
                <a:gd name="T6" fmla="*/ 22 w 29"/>
                <a:gd name="T7" fmla="*/ 71 h 325"/>
                <a:gd name="T8" fmla="*/ 26 w 29"/>
                <a:gd name="T9" fmla="*/ 34 h 325"/>
                <a:gd name="T10" fmla="*/ 29 w 29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25">
                  <a:moveTo>
                    <a:pt x="0" y="325"/>
                  </a:moveTo>
                  <a:lnTo>
                    <a:pt x="7" y="239"/>
                  </a:lnTo>
                  <a:lnTo>
                    <a:pt x="15" y="153"/>
                  </a:lnTo>
                  <a:lnTo>
                    <a:pt x="22" y="71"/>
                  </a:lnTo>
                  <a:lnTo>
                    <a:pt x="26" y="34"/>
                  </a:lnTo>
                  <a:lnTo>
                    <a:pt x="29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4" name="Freeform 82"/>
            <p:cNvSpPr>
              <a:spLocks/>
            </p:cNvSpPr>
            <p:nvPr/>
          </p:nvSpPr>
          <p:spPr bwMode="auto">
            <a:xfrm>
              <a:off x="3448" y="2268"/>
              <a:ext cx="35" cy="208"/>
            </a:xfrm>
            <a:custGeom>
              <a:avLst/>
              <a:gdLst>
                <a:gd name="T0" fmla="*/ 0 w 34"/>
                <a:gd name="T1" fmla="*/ 201 h 201"/>
                <a:gd name="T2" fmla="*/ 8 w 34"/>
                <a:gd name="T3" fmla="*/ 138 h 201"/>
                <a:gd name="T4" fmla="*/ 15 w 34"/>
                <a:gd name="T5" fmla="*/ 82 h 201"/>
                <a:gd name="T6" fmla="*/ 23 w 34"/>
                <a:gd name="T7" fmla="*/ 56 h 201"/>
                <a:gd name="T8" fmla="*/ 27 w 34"/>
                <a:gd name="T9" fmla="*/ 33 h 201"/>
                <a:gd name="T10" fmla="*/ 30 w 34"/>
                <a:gd name="T11" fmla="*/ 14 h 201"/>
                <a:gd name="T12" fmla="*/ 34 w 34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01">
                  <a:moveTo>
                    <a:pt x="0" y="201"/>
                  </a:moveTo>
                  <a:lnTo>
                    <a:pt x="8" y="138"/>
                  </a:lnTo>
                  <a:lnTo>
                    <a:pt x="15" y="82"/>
                  </a:lnTo>
                  <a:lnTo>
                    <a:pt x="23" y="56"/>
                  </a:lnTo>
                  <a:lnTo>
                    <a:pt x="27" y="33"/>
                  </a:lnTo>
                  <a:lnTo>
                    <a:pt x="30" y="14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5" name="Freeform 83"/>
            <p:cNvSpPr>
              <a:spLocks/>
            </p:cNvSpPr>
            <p:nvPr/>
          </p:nvSpPr>
          <p:spPr bwMode="auto">
            <a:xfrm>
              <a:off x="3483" y="2255"/>
              <a:ext cx="31" cy="13"/>
            </a:xfrm>
            <a:custGeom>
              <a:avLst/>
              <a:gdLst>
                <a:gd name="T0" fmla="*/ 0 w 30"/>
                <a:gd name="T1" fmla="*/ 12 h 12"/>
                <a:gd name="T2" fmla="*/ 8 w 30"/>
                <a:gd name="T3" fmla="*/ 4 h 12"/>
                <a:gd name="T4" fmla="*/ 15 w 30"/>
                <a:gd name="T5" fmla="*/ 0 h 12"/>
                <a:gd name="T6" fmla="*/ 22 w 30"/>
                <a:gd name="T7" fmla="*/ 4 h 12"/>
                <a:gd name="T8" fmla="*/ 30 w 30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0" y="12"/>
                  </a:moveTo>
                  <a:lnTo>
                    <a:pt x="8" y="4"/>
                  </a:lnTo>
                  <a:lnTo>
                    <a:pt x="15" y="0"/>
                  </a:lnTo>
                  <a:lnTo>
                    <a:pt x="22" y="4"/>
                  </a:lnTo>
                  <a:lnTo>
                    <a:pt x="30" y="12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6" name="Freeform 84"/>
            <p:cNvSpPr>
              <a:spLocks/>
            </p:cNvSpPr>
            <p:nvPr/>
          </p:nvSpPr>
          <p:spPr bwMode="auto">
            <a:xfrm>
              <a:off x="3514" y="2268"/>
              <a:ext cx="35" cy="208"/>
            </a:xfrm>
            <a:custGeom>
              <a:avLst/>
              <a:gdLst>
                <a:gd name="T0" fmla="*/ 0 w 34"/>
                <a:gd name="T1" fmla="*/ 0 h 201"/>
                <a:gd name="T2" fmla="*/ 4 w 34"/>
                <a:gd name="T3" fmla="*/ 14 h 201"/>
                <a:gd name="T4" fmla="*/ 7 w 34"/>
                <a:gd name="T5" fmla="*/ 33 h 201"/>
                <a:gd name="T6" fmla="*/ 11 w 34"/>
                <a:gd name="T7" fmla="*/ 56 h 201"/>
                <a:gd name="T8" fmla="*/ 15 w 34"/>
                <a:gd name="T9" fmla="*/ 82 h 201"/>
                <a:gd name="T10" fmla="*/ 26 w 34"/>
                <a:gd name="T11" fmla="*/ 138 h 201"/>
                <a:gd name="T12" fmla="*/ 34 w 34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01">
                  <a:moveTo>
                    <a:pt x="0" y="0"/>
                  </a:moveTo>
                  <a:lnTo>
                    <a:pt x="4" y="14"/>
                  </a:lnTo>
                  <a:lnTo>
                    <a:pt x="7" y="33"/>
                  </a:lnTo>
                  <a:lnTo>
                    <a:pt x="11" y="56"/>
                  </a:lnTo>
                  <a:lnTo>
                    <a:pt x="15" y="82"/>
                  </a:lnTo>
                  <a:lnTo>
                    <a:pt x="26" y="138"/>
                  </a:lnTo>
                  <a:lnTo>
                    <a:pt x="34" y="201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7" name="Freeform 85"/>
            <p:cNvSpPr>
              <a:spLocks/>
            </p:cNvSpPr>
            <p:nvPr/>
          </p:nvSpPr>
          <p:spPr bwMode="auto">
            <a:xfrm>
              <a:off x="3549" y="2476"/>
              <a:ext cx="34" cy="336"/>
            </a:xfrm>
            <a:custGeom>
              <a:avLst/>
              <a:gdLst>
                <a:gd name="T0" fmla="*/ 0 w 33"/>
                <a:gd name="T1" fmla="*/ 0 h 325"/>
                <a:gd name="T2" fmla="*/ 3 w 33"/>
                <a:gd name="T3" fmla="*/ 34 h 325"/>
                <a:gd name="T4" fmla="*/ 7 w 33"/>
                <a:gd name="T5" fmla="*/ 71 h 325"/>
                <a:gd name="T6" fmla="*/ 18 w 33"/>
                <a:gd name="T7" fmla="*/ 153 h 325"/>
                <a:gd name="T8" fmla="*/ 26 w 33"/>
                <a:gd name="T9" fmla="*/ 239 h 325"/>
                <a:gd name="T10" fmla="*/ 33 w 33"/>
                <a:gd name="T11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25">
                  <a:moveTo>
                    <a:pt x="0" y="0"/>
                  </a:moveTo>
                  <a:lnTo>
                    <a:pt x="3" y="34"/>
                  </a:lnTo>
                  <a:lnTo>
                    <a:pt x="7" y="71"/>
                  </a:lnTo>
                  <a:lnTo>
                    <a:pt x="18" y="153"/>
                  </a:lnTo>
                  <a:lnTo>
                    <a:pt x="26" y="239"/>
                  </a:lnTo>
                  <a:lnTo>
                    <a:pt x="33" y="325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8" name="Freeform 86"/>
            <p:cNvSpPr>
              <a:spLocks/>
            </p:cNvSpPr>
            <p:nvPr/>
          </p:nvSpPr>
          <p:spPr bwMode="auto">
            <a:xfrm>
              <a:off x="3583" y="2812"/>
              <a:ext cx="31" cy="336"/>
            </a:xfrm>
            <a:custGeom>
              <a:avLst/>
              <a:gdLst>
                <a:gd name="T0" fmla="*/ 0 w 30"/>
                <a:gd name="T1" fmla="*/ 0 h 325"/>
                <a:gd name="T2" fmla="*/ 8 w 30"/>
                <a:gd name="T3" fmla="*/ 86 h 325"/>
                <a:gd name="T4" fmla="*/ 15 w 30"/>
                <a:gd name="T5" fmla="*/ 172 h 325"/>
                <a:gd name="T6" fmla="*/ 23 w 30"/>
                <a:gd name="T7" fmla="*/ 254 h 325"/>
                <a:gd name="T8" fmla="*/ 26 w 30"/>
                <a:gd name="T9" fmla="*/ 291 h 325"/>
                <a:gd name="T10" fmla="*/ 30 w 30"/>
                <a:gd name="T11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25">
                  <a:moveTo>
                    <a:pt x="0" y="0"/>
                  </a:moveTo>
                  <a:lnTo>
                    <a:pt x="8" y="86"/>
                  </a:lnTo>
                  <a:lnTo>
                    <a:pt x="15" y="172"/>
                  </a:lnTo>
                  <a:lnTo>
                    <a:pt x="23" y="254"/>
                  </a:lnTo>
                  <a:lnTo>
                    <a:pt x="26" y="291"/>
                  </a:lnTo>
                  <a:lnTo>
                    <a:pt x="30" y="325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9" name="Freeform 87"/>
            <p:cNvSpPr>
              <a:spLocks/>
            </p:cNvSpPr>
            <p:nvPr/>
          </p:nvSpPr>
          <p:spPr bwMode="auto">
            <a:xfrm>
              <a:off x="3614" y="3148"/>
              <a:ext cx="36" cy="208"/>
            </a:xfrm>
            <a:custGeom>
              <a:avLst/>
              <a:gdLst>
                <a:gd name="T0" fmla="*/ 0 w 34"/>
                <a:gd name="T1" fmla="*/ 0 h 201"/>
                <a:gd name="T2" fmla="*/ 8 w 34"/>
                <a:gd name="T3" fmla="*/ 63 h 201"/>
                <a:gd name="T4" fmla="*/ 15 w 34"/>
                <a:gd name="T5" fmla="*/ 119 h 201"/>
                <a:gd name="T6" fmla="*/ 22 w 34"/>
                <a:gd name="T7" fmla="*/ 145 h 201"/>
                <a:gd name="T8" fmla="*/ 26 w 34"/>
                <a:gd name="T9" fmla="*/ 168 h 201"/>
                <a:gd name="T10" fmla="*/ 30 w 34"/>
                <a:gd name="T11" fmla="*/ 187 h 201"/>
                <a:gd name="T12" fmla="*/ 34 w 34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01">
                  <a:moveTo>
                    <a:pt x="0" y="0"/>
                  </a:moveTo>
                  <a:lnTo>
                    <a:pt x="8" y="63"/>
                  </a:lnTo>
                  <a:lnTo>
                    <a:pt x="15" y="119"/>
                  </a:lnTo>
                  <a:lnTo>
                    <a:pt x="22" y="145"/>
                  </a:lnTo>
                  <a:lnTo>
                    <a:pt x="26" y="168"/>
                  </a:lnTo>
                  <a:lnTo>
                    <a:pt x="30" y="187"/>
                  </a:lnTo>
                  <a:lnTo>
                    <a:pt x="34" y="201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0" name="Freeform 88"/>
            <p:cNvSpPr>
              <a:spLocks/>
            </p:cNvSpPr>
            <p:nvPr/>
          </p:nvSpPr>
          <p:spPr bwMode="auto">
            <a:xfrm>
              <a:off x="3650" y="3356"/>
              <a:ext cx="30" cy="13"/>
            </a:xfrm>
            <a:custGeom>
              <a:avLst/>
              <a:gdLst>
                <a:gd name="T0" fmla="*/ 0 w 30"/>
                <a:gd name="T1" fmla="*/ 0 h 12"/>
                <a:gd name="T2" fmla="*/ 7 w 30"/>
                <a:gd name="T3" fmla="*/ 8 h 12"/>
                <a:gd name="T4" fmla="*/ 15 w 30"/>
                <a:gd name="T5" fmla="*/ 12 h 12"/>
                <a:gd name="T6" fmla="*/ 22 w 30"/>
                <a:gd name="T7" fmla="*/ 8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0" y="0"/>
                  </a:moveTo>
                  <a:lnTo>
                    <a:pt x="7" y="8"/>
                  </a:lnTo>
                  <a:lnTo>
                    <a:pt x="15" y="12"/>
                  </a:lnTo>
                  <a:lnTo>
                    <a:pt x="22" y="8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1" name="Freeform 89"/>
            <p:cNvSpPr>
              <a:spLocks/>
            </p:cNvSpPr>
            <p:nvPr/>
          </p:nvSpPr>
          <p:spPr bwMode="auto">
            <a:xfrm>
              <a:off x="3680" y="3148"/>
              <a:ext cx="35" cy="208"/>
            </a:xfrm>
            <a:custGeom>
              <a:avLst/>
              <a:gdLst>
                <a:gd name="T0" fmla="*/ 0 w 33"/>
                <a:gd name="T1" fmla="*/ 201 h 201"/>
                <a:gd name="T2" fmla="*/ 3 w 33"/>
                <a:gd name="T3" fmla="*/ 187 h 201"/>
                <a:gd name="T4" fmla="*/ 7 w 33"/>
                <a:gd name="T5" fmla="*/ 168 h 201"/>
                <a:gd name="T6" fmla="*/ 11 w 33"/>
                <a:gd name="T7" fmla="*/ 145 h 201"/>
                <a:gd name="T8" fmla="*/ 14 w 33"/>
                <a:gd name="T9" fmla="*/ 119 h 201"/>
                <a:gd name="T10" fmla="*/ 26 w 33"/>
                <a:gd name="T11" fmla="*/ 63 h 201"/>
                <a:gd name="T12" fmla="*/ 33 w 33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01">
                  <a:moveTo>
                    <a:pt x="0" y="201"/>
                  </a:moveTo>
                  <a:lnTo>
                    <a:pt x="3" y="187"/>
                  </a:lnTo>
                  <a:lnTo>
                    <a:pt x="7" y="168"/>
                  </a:lnTo>
                  <a:lnTo>
                    <a:pt x="11" y="145"/>
                  </a:lnTo>
                  <a:lnTo>
                    <a:pt x="14" y="119"/>
                  </a:lnTo>
                  <a:lnTo>
                    <a:pt x="26" y="63"/>
                  </a:lnTo>
                  <a:lnTo>
                    <a:pt x="33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2" name="Freeform 90"/>
            <p:cNvSpPr>
              <a:spLocks/>
            </p:cNvSpPr>
            <p:nvPr/>
          </p:nvSpPr>
          <p:spPr bwMode="auto">
            <a:xfrm>
              <a:off x="3715" y="2812"/>
              <a:ext cx="35" cy="336"/>
            </a:xfrm>
            <a:custGeom>
              <a:avLst/>
              <a:gdLst>
                <a:gd name="T0" fmla="*/ 0 w 34"/>
                <a:gd name="T1" fmla="*/ 325 h 325"/>
                <a:gd name="T2" fmla="*/ 4 w 34"/>
                <a:gd name="T3" fmla="*/ 291 h 325"/>
                <a:gd name="T4" fmla="*/ 8 w 34"/>
                <a:gd name="T5" fmla="*/ 254 h 325"/>
                <a:gd name="T6" fmla="*/ 19 w 34"/>
                <a:gd name="T7" fmla="*/ 172 h 325"/>
                <a:gd name="T8" fmla="*/ 26 w 34"/>
                <a:gd name="T9" fmla="*/ 86 h 325"/>
                <a:gd name="T10" fmla="*/ 34 w 34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25">
                  <a:moveTo>
                    <a:pt x="0" y="325"/>
                  </a:moveTo>
                  <a:lnTo>
                    <a:pt x="4" y="291"/>
                  </a:lnTo>
                  <a:lnTo>
                    <a:pt x="8" y="254"/>
                  </a:lnTo>
                  <a:lnTo>
                    <a:pt x="19" y="172"/>
                  </a:lnTo>
                  <a:lnTo>
                    <a:pt x="26" y="86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3" name="Freeform 91"/>
            <p:cNvSpPr>
              <a:spLocks/>
            </p:cNvSpPr>
            <p:nvPr/>
          </p:nvSpPr>
          <p:spPr bwMode="auto">
            <a:xfrm>
              <a:off x="3750" y="2476"/>
              <a:ext cx="31" cy="336"/>
            </a:xfrm>
            <a:custGeom>
              <a:avLst/>
              <a:gdLst>
                <a:gd name="T0" fmla="*/ 0 w 30"/>
                <a:gd name="T1" fmla="*/ 325 h 325"/>
                <a:gd name="T2" fmla="*/ 7 w 30"/>
                <a:gd name="T3" fmla="*/ 239 h 325"/>
                <a:gd name="T4" fmla="*/ 15 w 30"/>
                <a:gd name="T5" fmla="*/ 153 h 325"/>
                <a:gd name="T6" fmla="*/ 22 w 30"/>
                <a:gd name="T7" fmla="*/ 71 h 325"/>
                <a:gd name="T8" fmla="*/ 26 w 30"/>
                <a:gd name="T9" fmla="*/ 34 h 325"/>
                <a:gd name="T10" fmla="*/ 30 w 30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25">
                  <a:moveTo>
                    <a:pt x="0" y="325"/>
                  </a:moveTo>
                  <a:lnTo>
                    <a:pt x="7" y="239"/>
                  </a:lnTo>
                  <a:lnTo>
                    <a:pt x="15" y="153"/>
                  </a:lnTo>
                  <a:lnTo>
                    <a:pt x="22" y="71"/>
                  </a:lnTo>
                  <a:lnTo>
                    <a:pt x="26" y="34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4" name="Freeform 92"/>
            <p:cNvSpPr>
              <a:spLocks/>
            </p:cNvSpPr>
            <p:nvPr/>
          </p:nvSpPr>
          <p:spPr bwMode="auto">
            <a:xfrm>
              <a:off x="3781" y="2268"/>
              <a:ext cx="34" cy="208"/>
            </a:xfrm>
            <a:custGeom>
              <a:avLst/>
              <a:gdLst>
                <a:gd name="T0" fmla="*/ 0 w 33"/>
                <a:gd name="T1" fmla="*/ 201 h 201"/>
                <a:gd name="T2" fmla="*/ 7 w 33"/>
                <a:gd name="T3" fmla="*/ 138 h 201"/>
                <a:gd name="T4" fmla="*/ 15 w 33"/>
                <a:gd name="T5" fmla="*/ 82 h 201"/>
                <a:gd name="T6" fmla="*/ 22 w 33"/>
                <a:gd name="T7" fmla="*/ 56 h 201"/>
                <a:gd name="T8" fmla="*/ 26 w 33"/>
                <a:gd name="T9" fmla="*/ 33 h 201"/>
                <a:gd name="T10" fmla="*/ 30 w 33"/>
                <a:gd name="T11" fmla="*/ 14 h 201"/>
                <a:gd name="T12" fmla="*/ 33 w 33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01">
                  <a:moveTo>
                    <a:pt x="0" y="201"/>
                  </a:moveTo>
                  <a:lnTo>
                    <a:pt x="7" y="138"/>
                  </a:lnTo>
                  <a:lnTo>
                    <a:pt x="15" y="82"/>
                  </a:lnTo>
                  <a:lnTo>
                    <a:pt x="22" y="56"/>
                  </a:lnTo>
                  <a:lnTo>
                    <a:pt x="26" y="33"/>
                  </a:lnTo>
                  <a:lnTo>
                    <a:pt x="30" y="14"/>
                  </a:lnTo>
                  <a:lnTo>
                    <a:pt x="33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5" name="Freeform 93"/>
            <p:cNvSpPr>
              <a:spLocks/>
            </p:cNvSpPr>
            <p:nvPr/>
          </p:nvSpPr>
          <p:spPr bwMode="auto">
            <a:xfrm>
              <a:off x="3815" y="2255"/>
              <a:ext cx="31" cy="13"/>
            </a:xfrm>
            <a:custGeom>
              <a:avLst/>
              <a:gdLst>
                <a:gd name="T0" fmla="*/ 0 w 30"/>
                <a:gd name="T1" fmla="*/ 12 h 12"/>
                <a:gd name="T2" fmla="*/ 8 w 30"/>
                <a:gd name="T3" fmla="*/ 4 h 12"/>
                <a:gd name="T4" fmla="*/ 15 w 30"/>
                <a:gd name="T5" fmla="*/ 0 h 12"/>
                <a:gd name="T6" fmla="*/ 23 w 30"/>
                <a:gd name="T7" fmla="*/ 4 h 12"/>
                <a:gd name="T8" fmla="*/ 30 w 30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0" y="12"/>
                  </a:moveTo>
                  <a:lnTo>
                    <a:pt x="8" y="4"/>
                  </a:lnTo>
                  <a:lnTo>
                    <a:pt x="15" y="0"/>
                  </a:lnTo>
                  <a:lnTo>
                    <a:pt x="23" y="4"/>
                  </a:lnTo>
                  <a:lnTo>
                    <a:pt x="30" y="12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6" name="Freeform 94"/>
            <p:cNvSpPr>
              <a:spLocks/>
            </p:cNvSpPr>
            <p:nvPr/>
          </p:nvSpPr>
          <p:spPr bwMode="auto">
            <a:xfrm>
              <a:off x="3846" y="2268"/>
              <a:ext cx="35" cy="208"/>
            </a:xfrm>
            <a:custGeom>
              <a:avLst/>
              <a:gdLst>
                <a:gd name="T0" fmla="*/ 0 w 34"/>
                <a:gd name="T1" fmla="*/ 0 h 201"/>
                <a:gd name="T2" fmla="*/ 4 w 34"/>
                <a:gd name="T3" fmla="*/ 14 h 201"/>
                <a:gd name="T4" fmla="*/ 8 w 34"/>
                <a:gd name="T5" fmla="*/ 33 h 201"/>
                <a:gd name="T6" fmla="*/ 11 w 34"/>
                <a:gd name="T7" fmla="*/ 56 h 201"/>
                <a:gd name="T8" fmla="*/ 15 w 34"/>
                <a:gd name="T9" fmla="*/ 82 h 201"/>
                <a:gd name="T10" fmla="*/ 26 w 34"/>
                <a:gd name="T11" fmla="*/ 138 h 201"/>
                <a:gd name="T12" fmla="*/ 34 w 34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01">
                  <a:moveTo>
                    <a:pt x="0" y="0"/>
                  </a:moveTo>
                  <a:lnTo>
                    <a:pt x="4" y="14"/>
                  </a:lnTo>
                  <a:lnTo>
                    <a:pt x="8" y="33"/>
                  </a:lnTo>
                  <a:lnTo>
                    <a:pt x="11" y="56"/>
                  </a:lnTo>
                  <a:lnTo>
                    <a:pt x="15" y="82"/>
                  </a:lnTo>
                  <a:lnTo>
                    <a:pt x="26" y="138"/>
                  </a:lnTo>
                  <a:lnTo>
                    <a:pt x="34" y="201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7" name="Freeform 95"/>
            <p:cNvSpPr>
              <a:spLocks/>
            </p:cNvSpPr>
            <p:nvPr/>
          </p:nvSpPr>
          <p:spPr bwMode="auto">
            <a:xfrm>
              <a:off x="3881" y="2476"/>
              <a:ext cx="31" cy="336"/>
            </a:xfrm>
            <a:custGeom>
              <a:avLst/>
              <a:gdLst>
                <a:gd name="T0" fmla="*/ 0 w 30"/>
                <a:gd name="T1" fmla="*/ 0 h 325"/>
                <a:gd name="T2" fmla="*/ 3 w 30"/>
                <a:gd name="T3" fmla="*/ 34 h 325"/>
                <a:gd name="T4" fmla="*/ 7 w 30"/>
                <a:gd name="T5" fmla="*/ 71 h 325"/>
                <a:gd name="T6" fmla="*/ 15 w 30"/>
                <a:gd name="T7" fmla="*/ 153 h 325"/>
                <a:gd name="T8" fmla="*/ 22 w 30"/>
                <a:gd name="T9" fmla="*/ 239 h 325"/>
                <a:gd name="T10" fmla="*/ 30 w 30"/>
                <a:gd name="T11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25">
                  <a:moveTo>
                    <a:pt x="0" y="0"/>
                  </a:moveTo>
                  <a:lnTo>
                    <a:pt x="3" y="34"/>
                  </a:lnTo>
                  <a:lnTo>
                    <a:pt x="7" y="71"/>
                  </a:lnTo>
                  <a:lnTo>
                    <a:pt x="15" y="153"/>
                  </a:lnTo>
                  <a:lnTo>
                    <a:pt x="22" y="239"/>
                  </a:lnTo>
                  <a:lnTo>
                    <a:pt x="30" y="325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8" name="Freeform 96"/>
            <p:cNvSpPr>
              <a:spLocks/>
            </p:cNvSpPr>
            <p:nvPr/>
          </p:nvSpPr>
          <p:spPr bwMode="auto">
            <a:xfrm>
              <a:off x="3912" y="2812"/>
              <a:ext cx="34" cy="336"/>
            </a:xfrm>
            <a:custGeom>
              <a:avLst/>
              <a:gdLst>
                <a:gd name="T0" fmla="*/ 0 w 33"/>
                <a:gd name="T1" fmla="*/ 0 h 325"/>
                <a:gd name="T2" fmla="*/ 7 w 33"/>
                <a:gd name="T3" fmla="*/ 86 h 325"/>
                <a:gd name="T4" fmla="*/ 15 w 33"/>
                <a:gd name="T5" fmla="*/ 172 h 325"/>
                <a:gd name="T6" fmla="*/ 26 w 33"/>
                <a:gd name="T7" fmla="*/ 254 h 325"/>
                <a:gd name="T8" fmla="*/ 29 w 33"/>
                <a:gd name="T9" fmla="*/ 291 h 325"/>
                <a:gd name="T10" fmla="*/ 33 w 33"/>
                <a:gd name="T11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25">
                  <a:moveTo>
                    <a:pt x="0" y="0"/>
                  </a:moveTo>
                  <a:lnTo>
                    <a:pt x="7" y="86"/>
                  </a:lnTo>
                  <a:lnTo>
                    <a:pt x="15" y="172"/>
                  </a:lnTo>
                  <a:lnTo>
                    <a:pt x="26" y="254"/>
                  </a:lnTo>
                  <a:lnTo>
                    <a:pt x="29" y="291"/>
                  </a:lnTo>
                  <a:lnTo>
                    <a:pt x="33" y="325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9" name="Freeform 97"/>
            <p:cNvSpPr>
              <a:spLocks/>
            </p:cNvSpPr>
            <p:nvPr/>
          </p:nvSpPr>
          <p:spPr bwMode="auto">
            <a:xfrm>
              <a:off x="3946" y="3148"/>
              <a:ext cx="35" cy="208"/>
            </a:xfrm>
            <a:custGeom>
              <a:avLst/>
              <a:gdLst>
                <a:gd name="T0" fmla="*/ 0 w 34"/>
                <a:gd name="T1" fmla="*/ 0 h 201"/>
                <a:gd name="T2" fmla="*/ 8 w 34"/>
                <a:gd name="T3" fmla="*/ 63 h 201"/>
                <a:gd name="T4" fmla="*/ 19 w 34"/>
                <a:gd name="T5" fmla="*/ 119 h 201"/>
                <a:gd name="T6" fmla="*/ 23 w 34"/>
                <a:gd name="T7" fmla="*/ 145 h 201"/>
                <a:gd name="T8" fmla="*/ 26 w 34"/>
                <a:gd name="T9" fmla="*/ 168 h 201"/>
                <a:gd name="T10" fmla="*/ 30 w 34"/>
                <a:gd name="T11" fmla="*/ 187 h 201"/>
                <a:gd name="T12" fmla="*/ 34 w 34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01">
                  <a:moveTo>
                    <a:pt x="0" y="0"/>
                  </a:moveTo>
                  <a:lnTo>
                    <a:pt x="8" y="63"/>
                  </a:lnTo>
                  <a:lnTo>
                    <a:pt x="19" y="119"/>
                  </a:lnTo>
                  <a:lnTo>
                    <a:pt x="23" y="145"/>
                  </a:lnTo>
                  <a:lnTo>
                    <a:pt x="26" y="168"/>
                  </a:lnTo>
                  <a:lnTo>
                    <a:pt x="30" y="187"/>
                  </a:lnTo>
                  <a:lnTo>
                    <a:pt x="34" y="201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0" name="Freeform 98"/>
            <p:cNvSpPr>
              <a:spLocks/>
            </p:cNvSpPr>
            <p:nvPr/>
          </p:nvSpPr>
          <p:spPr bwMode="auto">
            <a:xfrm>
              <a:off x="3981" y="3356"/>
              <a:ext cx="31" cy="13"/>
            </a:xfrm>
            <a:custGeom>
              <a:avLst/>
              <a:gdLst>
                <a:gd name="T0" fmla="*/ 0 w 30"/>
                <a:gd name="T1" fmla="*/ 0 h 12"/>
                <a:gd name="T2" fmla="*/ 7 w 30"/>
                <a:gd name="T3" fmla="*/ 8 h 12"/>
                <a:gd name="T4" fmla="*/ 15 w 30"/>
                <a:gd name="T5" fmla="*/ 12 h 12"/>
                <a:gd name="T6" fmla="*/ 22 w 30"/>
                <a:gd name="T7" fmla="*/ 8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0" y="0"/>
                  </a:moveTo>
                  <a:lnTo>
                    <a:pt x="7" y="8"/>
                  </a:lnTo>
                  <a:lnTo>
                    <a:pt x="15" y="12"/>
                  </a:lnTo>
                  <a:lnTo>
                    <a:pt x="22" y="8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1" name="Freeform 99"/>
            <p:cNvSpPr>
              <a:spLocks/>
            </p:cNvSpPr>
            <p:nvPr/>
          </p:nvSpPr>
          <p:spPr bwMode="auto">
            <a:xfrm>
              <a:off x="4012" y="3148"/>
              <a:ext cx="34" cy="208"/>
            </a:xfrm>
            <a:custGeom>
              <a:avLst/>
              <a:gdLst>
                <a:gd name="T0" fmla="*/ 0 w 33"/>
                <a:gd name="T1" fmla="*/ 201 h 201"/>
                <a:gd name="T2" fmla="*/ 3 w 33"/>
                <a:gd name="T3" fmla="*/ 187 h 201"/>
                <a:gd name="T4" fmla="*/ 7 w 33"/>
                <a:gd name="T5" fmla="*/ 168 h 201"/>
                <a:gd name="T6" fmla="*/ 11 w 33"/>
                <a:gd name="T7" fmla="*/ 145 h 201"/>
                <a:gd name="T8" fmla="*/ 15 w 33"/>
                <a:gd name="T9" fmla="*/ 119 h 201"/>
                <a:gd name="T10" fmla="*/ 26 w 33"/>
                <a:gd name="T11" fmla="*/ 63 h 201"/>
                <a:gd name="T12" fmla="*/ 33 w 33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01">
                  <a:moveTo>
                    <a:pt x="0" y="201"/>
                  </a:moveTo>
                  <a:lnTo>
                    <a:pt x="3" y="187"/>
                  </a:lnTo>
                  <a:lnTo>
                    <a:pt x="7" y="168"/>
                  </a:lnTo>
                  <a:lnTo>
                    <a:pt x="11" y="145"/>
                  </a:lnTo>
                  <a:lnTo>
                    <a:pt x="15" y="119"/>
                  </a:lnTo>
                  <a:lnTo>
                    <a:pt x="26" y="63"/>
                  </a:lnTo>
                  <a:lnTo>
                    <a:pt x="33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2" name="Freeform 100"/>
            <p:cNvSpPr>
              <a:spLocks/>
            </p:cNvSpPr>
            <p:nvPr/>
          </p:nvSpPr>
          <p:spPr bwMode="auto">
            <a:xfrm>
              <a:off x="4046" y="2812"/>
              <a:ext cx="31" cy="336"/>
            </a:xfrm>
            <a:custGeom>
              <a:avLst/>
              <a:gdLst>
                <a:gd name="T0" fmla="*/ 0 w 30"/>
                <a:gd name="T1" fmla="*/ 325 h 325"/>
                <a:gd name="T2" fmla="*/ 4 w 30"/>
                <a:gd name="T3" fmla="*/ 291 h 325"/>
                <a:gd name="T4" fmla="*/ 8 w 30"/>
                <a:gd name="T5" fmla="*/ 254 h 325"/>
                <a:gd name="T6" fmla="*/ 15 w 30"/>
                <a:gd name="T7" fmla="*/ 172 h 325"/>
                <a:gd name="T8" fmla="*/ 23 w 30"/>
                <a:gd name="T9" fmla="*/ 86 h 325"/>
                <a:gd name="T10" fmla="*/ 30 w 30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25">
                  <a:moveTo>
                    <a:pt x="0" y="325"/>
                  </a:moveTo>
                  <a:lnTo>
                    <a:pt x="4" y="291"/>
                  </a:lnTo>
                  <a:lnTo>
                    <a:pt x="8" y="254"/>
                  </a:lnTo>
                  <a:lnTo>
                    <a:pt x="15" y="172"/>
                  </a:lnTo>
                  <a:lnTo>
                    <a:pt x="23" y="86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3" name="Freeform 101"/>
            <p:cNvSpPr>
              <a:spLocks/>
            </p:cNvSpPr>
            <p:nvPr/>
          </p:nvSpPr>
          <p:spPr bwMode="auto">
            <a:xfrm>
              <a:off x="4077" y="2476"/>
              <a:ext cx="35" cy="336"/>
            </a:xfrm>
            <a:custGeom>
              <a:avLst/>
              <a:gdLst>
                <a:gd name="T0" fmla="*/ 0 w 34"/>
                <a:gd name="T1" fmla="*/ 325 h 325"/>
                <a:gd name="T2" fmla="*/ 8 w 34"/>
                <a:gd name="T3" fmla="*/ 239 h 325"/>
                <a:gd name="T4" fmla="*/ 15 w 34"/>
                <a:gd name="T5" fmla="*/ 153 h 325"/>
                <a:gd name="T6" fmla="*/ 26 w 34"/>
                <a:gd name="T7" fmla="*/ 71 h 325"/>
                <a:gd name="T8" fmla="*/ 30 w 34"/>
                <a:gd name="T9" fmla="*/ 34 h 325"/>
                <a:gd name="T10" fmla="*/ 34 w 34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25">
                  <a:moveTo>
                    <a:pt x="0" y="325"/>
                  </a:moveTo>
                  <a:lnTo>
                    <a:pt x="8" y="239"/>
                  </a:lnTo>
                  <a:lnTo>
                    <a:pt x="15" y="153"/>
                  </a:lnTo>
                  <a:lnTo>
                    <a:pt x="26" y="71"/>
                  </a:lnTo>
                  <a:lnTo>
                    <a:pt x="30" y="34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4" name="Freeform 102"/>
            <p:cNvSpPr>
              <a:spLocks/>
            </p:cNvSpPr>
            <p:nvPr/>
          </p:nvSpPr>
          <p:spPr bwMode="auto">
            <a:xfrm>
              <a:off x="4112" y="2268"/>
              <a:ext cx="31" cy="208"/>
            </a:xfrm>
            <a:custGeom>
              <a:avLst/>
              <a:gdLst>
                <a:gd name="T0" fmla="*/ 0 w 30"/>
                <a:gd name="T1" fmla="*/ 201 h 201"/>
                <a:gd name="T2" fmla="*/ 7 w 30"/>
                <a:gd name="T3" fmla="*/ 138 h 201"/>
                <a:gd name="T4" fmla="*/ 15 w 30"/>
                <a:gd name="T5" fmla="*/ 82 h 201"/>
                <a:gd name="T6" fmla="*/ 18 w 30"/>
                <a:gd name="T7" fmla="*/ 56 h 201"/>
                <a:gd name="T8" fmla="*/ 22 w 30"/>
                <a:gd name="T9" fmla="*/ 33 h 201"/>
                <a:gd name="T10" fmla="*/ 26 w 30"/>
                <a:gd name="T11" fmla="*/ 14 h 201"/>
                <a:gd name="T12" fmla="*/ 30 w 30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01">
                  <a:moveTo>
                    <a:pt x="0" y="201"/>
                  </a:moveTo>
                  <a:lnTo>
                    <a:pt x="7" y="138"/>
                  </a:lnTo>
                  <a:lnTo>
                    <a:pt x="15" y="82"/>
                  </a:lnTo>
                  <a:lnTo>
                    <a:pt x="18" y="56"/>
                  </a:lnTo>
                  <a:lnTo>
                    <a:pt x="22" y="33"/>
                  </a:lnTo>
                  <a:lnTo>
                    <a:pt x="26" y="14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5" name="Freeform 103"/>
            <p:cNvSpPr>
              <a:spLocks/>
            </p:cNvSpPr>
            <p:nvPr/>
          </p:nvSpPr>
          <p:spPr bwMode="auto">
            <a:xfrm>
              <a:off x="4143" y="2255"/>
              <a:ext cx="34" cy="13"/>
            </a:xfrm>
            <a:custGeom>
              <a:avLst/>
              <a:gdLst>
                <a:gd name="T0" fmla="*/ 0 w 33"/>
                <a:gd name="T1" fmla="*/ 12 h 12"/>
                <a:gd name="T2" fmla="*/ 7 w 33"/>
                <a:gd name="T3" fmla="*/ 4 h 12"/>
                <a:gd name="T4" fmla="*/ 15 w 33"/>
                <a:gd name="T5" fmla="*/ 0 h 12"/>
                <a:gd name="T6" fmla="*/ 26 w 33"/>
                <a:gd name="T7" fmla="*/ 4 h 12"/>
                <a:gd name="T8" fmla="*/ 33 w 3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2">
                  <a:moveTo>
                    <a:pt x="0" y="12"/>
                  </a:moveTo>
                  <a:lnTo>
                    <a:pt x="7" y="4"/>
                  </a:lnTo>
                  <a:lnTo>
                    <a:pt x="15" y="0"/>
                  </a:lnTo>
                  <a:lnTo>
                    <a:pt x="26" y="4"/>
                  </a:lnTo>
                  <a:lnTo>
                    <a:pt x="33" y="12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6" name="Freeform 104"/>
            <p:cNvSpPr>
              <a:spLocks/>
            </p:cNvSpPr>
            <p:nvPr/>
          </p:nvSpPr>
          <p:spPr bwMode="auto">
            <a:xfrm>
              <a:off x="4177" y="2268"/>
              <a:ext cx="35" cy="208"/>
            </a:xfrm>
            <a:custGeom>
              <a:avLst/>
              <a:gdLst>
                <a:gd name="T0" fmla="*/ 0 w 34"/>
                <a:gd name="T1" fmla="*/ 0 h 201"/>
                <a:gd name="T2" fmla="*/ 4 w 34"/>
                <a:gd name="T3" fmla="*/ 14 h 201"/>
                <a:gd name="T4" fmla="*/ 8 w 34"/>
                <a:gd name="T5" fmla="*/ 33 h 201"/>
                <a:gd name="T6" fmla="*/ 12 w 34"/>
                <a:gd name="T7" fmla="*/ 56 h 201"/>
                <a:gd name="T8" fmla="*/ 19 w 34"/>
                <a:gd name="T9" fmla="*/ 82 h 201"/>
                <a:gd name="T10" fmla="*/ 26 w 34"/>
                <a:gd name="T11" fmla="*/ 138 h 201"/>
                <a:gd name="T12" fmla="*/ 34 w 34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01">
                  <a:moveTo>
                    <a:pt x="0" y="0"/>
                  </a:moveTo>
                  <a:lnTo>
                    <a:pt x="4" y="14"/>
                  </a:lnTo>
                  <a:lnTo>
                    <a:pt x="8" y="33"/>
                  </a:lnTo>
                  <a:lnTo>
                    <a:pt x="12" y="56"/>
                  </a:lnTo>
                  <a:lnTo>
                    <a:pt x="19" y="82"/>
                  </a:lnTo>
                  <a:lnTo>
                    <a:pt x="26" y="138"/>
                  </a:lnTo>
                  <a:lnTo>
                    <a:pt x="34" y="201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7" name="Freeform 105"/>
            <p:cNvSpPr>
              <a:spLocks/>
            </p:cNvSpPr>
            <p:nvPr/>
          </p:nvSpPr>
          <p:spPr bwMode="auto">
            <a:xfrm>
              <a:off x="4212" y="2476"/>
              <a:ext cx="31" cy="336"/>
            </a:xfrm>
            <a:custGeom>
              <a:avLst/>
              <a:gdLst>
                <a:gd name="T0" fmla="*/ 0 w 30"/>
                <a:gd name="T1" fmla="*/ 0 h 325"/>
                <a:gd name="T2" fmla="*/ 4 w 30"/>
                <a:gd name="T3" fmla="*/ 34 h 325"/>
                <a:gd name="T4" fmla="*/ 7 w 30"/>
                <a:gd name="T5" fmla="*/ 71 h 325"/>
                <a:gd name="T6" fmla="*/ 15 w 30"/>
                <a:gd name="T7" fmla="*/ 153 h 325"/>
                <a:gd name="T8" fmla="*/ 22 w 30"/>
                <a:gd name="T9" fmla="*/ 239 h 325"/>
                <a:gd name="T10" fmla="*/ 30 w 30"/>
                <a:gd name="T11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25">
                  <a:moveTo>
                    <a:pt x="0" y="0"/>
                  </a:moveTo>
                  <a:lnTo>
                    <a:pt x="4" y="34"/>
                  </a:lnTo>
                  <a:lnTo>
                    <a:pt x="7" y="71"/>
                  </a:lnTo>
                  <a:lnTo>
                    <a:pt x="15" y="153"/>
                  </a:lnTo>
                  <a:lnTo>
                    <a:pt x="22" y="239"/>
                  </a:lnTo>
                  <a:lnTo>
                    <a:pt x="30" y="325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8" name="Freeform 106"/>
            <p:cNvSpPr>
              <a:spLocks/>
            </p:cNvSpPr>
            <p:nvPr/>
          </p:nvSpPr>
          <p:spPr bwMode="auto">
            <a:xfrm>
              <a:off x="4243" y="2812"/>
              <a:ext cx="35" cy="336"/>
            </a:xfrm>
            <a:custGeom>
              <a:avLst/>
              <a:gdLst>
                <a:gd name="T0" fmla="*/ 0 w 33"/>
                <a:gd name="T1" fmla="*/ 0 h 325"/>
                <a:gd name="T2" fmla="*/ 7 w 33"/>
                <a:gd name="T3" fmla="*/ 86 h 325"/>
                <a:gd name="T4" fmla="*/ 15 w 33"/>
                <a:gd name="T5" fmla="*/ 172 h 325"/>
                <a:gd name="T6" fmla="*/ 26 w 33"/>
                <a:gd name="T7" fmla="*/ 254 h 325"/>
                <a:gd name="T8" fmla="*/ 30 w 33"/>
                <a:gd name="T9" fmla="*/ 291 h 325"/>
                <a:gd name="T10" fmla="*/ 33 w 33"/>
                <a:gd name="T11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25">
                  <a:moveTo>
                    <a:pt x="0" y="0"/>
                  </a:moveTo>
                  <a:lnTo>
                    <a:pt x="7" y="86"/>
                  </a:lnTo>
                  <a:lnTo>
                    <a:pt x="15" y="172"/>
                  </a:lnTo>
                  <a:lnTo>
                    <a:pt x="26" y="254"/>
                  </a:lnTo>
                  <a:lnTo>
                    <a:pt x="30" y="291"/>
                  </a:lnTo>
                  <a:lnTo>
                    <a:pt x="33" y="325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9" name="Freeform 107"/>
            <p:cNvSpPr>
              <a:spLocks/>
            </p:cNvSpPr>
            <p:nvPr/>
          </p:nvSpPr>
          <p:spPr bwMode="auto">
            <a:xfrm>
              <a:off x="4278" y="3148"/>
              <a:ext cx="31" cy="208"/>
            </a:xfrm>
            <a:custGeom>
              <a:avLst/>
              <a:gdLst>
                <a:gd name="T0" fmla="*/ 0 w 30"/>
                <a:gd name="T1" fmla="*/ 0 h 201"/>
                <a:gd name="T2" fmla="*/ 8 w 30"/>
                <a:gd name="T3" fmla="*/ 63 h 201"/>
                <a:gd name="T4" fmla="*/ 15 w 30"/>
                <a:gd name="T5" fmla="*/ 119 h 201"/>
                <a:gd name="T6" fmla="*/ 19 w 30"/>
                <a:gd name="T7" fmla="*/ 145 h 201"/>
                <a:gd name="T8" fmla="*/ 23 w 30"/>
                <a:gd name="T9" fmla="*/ 168 h 201"/>
                <a:gd name="T10" fmla="*/ 27 w 30"/>
                <a:gd name="T11" fmla="*/ 187 h 201"/>
                <a:gd name="T12" fmla="*/ 30 w 30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01">
                  <a:moveTo>
                    <a:pt x="0" y="0"/>
                  </a:moveTo>
                  <a:lnTo>
                    <a:pt x="8" y="63"/>
                  </a:lnTo>
                  <a:lnTo>
                    <a:pt x="15" y="119"/>
                  </a:lnTo>
                  <a:lnTo>
                    <a:pt x="19" y="145"/>
                  </a:lnTo>
                  <a:lnTo>
                    <a:pt x="23" y="168"/>
                  </a:lnTo>
                  <a:lnTo>
                    <a:pt x="27" y="187"/>
                  </a:lnTo>
                  <a:lnTo>
                    <a:pt x="30" y="201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80" name="Freeform 108"/>
            <p:cNvSpPr>
              <a:spLocks/>
            </p:cNvSpPr>
            <p:nvPr/>
          </p:nvSpPr>
          <p:spPr bwMode="auto">
            <a:xfrm>
              <a:off x="4309" y="3356"/>
              <a:ext cx="35" cy="13"/>
            </a:xfrm>
            <a:custGeom>
              <a:avLst/>
              <a:gdLst>
                <a:gd name="T0" fmla="*/ 0 w 34"/>
                <a:gd name="T1" fmla="*/ 0 h 12"/>
                <a:gd name="T2" fmla="*/ 8 w 34"/>
                <a:gd name="T3" fmla="*/ 8 h 12"/>
                <a:gd name="T4" fmla="*/ 15 w 34"/>
                <a:gd name="T5" fmla="*/ 12 h 12"/>
                <a:gd name="T6" fmla="*/ 26 w 34"/>
                <a:gd name="T7" fmla="*/ 8 h 12"/>
                <a:gd name="T8" fmla="*/ 34 w 3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">
                  <a:moveTo>
                    <a:pt x="0" y="0"/>
                  </a:moveTo>
                  <a:lnTo>
                    <a:pt x="8" y="8"/>
                  </a:lnTo>
                  <a:lnTo>
                    <a:pt x="15" y="12"/>
                  </a:lnTo>
                  <a:lnTo>
                    <a:pt x="26" y="8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81" name="Freeform 109"/>
            <p:cNvSpPr>
              <a:spLocks/>
            </p:cNvSpPr>
            <p:nvPr/>
          </p:nvSpPr>
          <p:spPr bwMode="auto">
            <a:xfrm>
              <a:off x="4344" y="3148"/>
              <a:ext cx="35" cy="208"/>
            </a:xfrm>
            <a:custGeom>
              <a:avLst/>
              <a:gdLst>
                <a:gd name="T0" fmla="*/ 0 w 34"/>
                <a:gd name="T1" fmla="*/ 201 h 201"/>
                <a:gd name="T2" fmla="*/ 4 w 34"/>
                <a:gd name="T3" fmla="*/ 187 h 201"/>
                <a:gd name="T4" fmla="*/ 7 w 34"/>
                <a:gd name="T5" fmla="*/ 168 h 201"/>
                <a:gd name="T6" fmla="*/ 11 w 34"/>
                <a:gd name="T7" fmla="*/ 145 h 201"/>
                <a:gd name="T8" fmla="*/ 19 w 34"/>
                <a:gd name="T9" fmla="*/ 119 h 201"/>
                <a:gd name="T10" fmla="*/ 26 w 34"/>
                <a:gd name="T11" fmla="*/ 63 h 201"/>
                <a:gd name="T12" fmla="*/ 34 w 34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01">
                  <a:moveTo>
                    <a:pt x="0" y="201"/>
                  </a:moveTo>
                  <a:lnTo>
                    <a:pt x="4" y="187"/>
                  </a:lnTo>
                  <a:lnTo>
                    <a:pt x="7" y="168"/>
                  </a:lnTo>
                  <a:lnTo>
                    <a:pt x="11" y="145"/>
                  </a:lnTo>
                  <a:lnTo>
                    <a:pt x="19" y="119"/>
                  </a:lnTo>
                  <a:lnTo>
                    <a:pt x="26" y="63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82" name="Freeform 110"/>
            <p:cNvSpPr>
              <a:spLocks/>
            </p:cNvSpPr>
            <p:nvPr/>
          </p:nvSpPr>
          <p:spPr bwMode="auto">
            <a:xfrm>
              <a:off x="4379" y="2812"/>
              <a:ext cx="30" cy="336"/>
            </a:xfrm>
            <a:custGeom>
              <a:avLst/>
              <a:gdLst>
                <a:gd name="T0" fmla="*/ 0 w 29"/>
                <a:gd name="T1" fmla="*/ 325 h 325"/>
                <a:gd name="T2" fmla="*/ 3 w 29"/>
                <a:gd name="T3" fmla="*/ 291 h 325"/>
                <a:gd name="T4" fmla="*/ 7 w 29"/>
                <a:gd name="T5" fmla="*/ 254 h 325"/>
                <a:gd name="T6" fmla="*/ 14 w 29"/>
                <a:gd name="T7" fmla="*/ 172 h 325"/>
                <a:gd name="T8" fmla="*/ 22 w 29"/>
                <a:gd name="T9" fmla="*/ 86 h 325"/>
                <a:gd name="T10" fmla="*/ 29 w 29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25">
                  <a:moveTo>
                    <a:pt x="0" y="325"/>
                  </a:moveTo>
                  <a:lnTo>
                    <a:pt x="3" y="291"/>
                  </a:lnTo>
                  <a:lnTo>
                    <a:pt x="7" y="254"/>
                  </a:lnTo>
                  <a:lnTo>
                    <a:pt x="14" y="172"/>
                  </a:lnTo>
                  <a:lnTo>
                    <a:pt x="22" y="86"/>
                  </a:lnTo>
                  <a:lnTo>
                    <a:pt x="29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83" name="Freeform 111"/>
            <p:cNvSpPr>
              <a:spLocks/>
            </p:cNvSpPr>
            <p:nvPr/>
          </p:nvSpPr>
          <p:spPr bwMode="auto">
            <a:xfrm>
              <a:off x="4409" y="2476"/>
              <a:ext cx="35" cy="336"/>
            </a:xfrm>
            <a:custGeom>
              <a:avLst/>
              <a:gdLst>
                <a:gd name="T0" fmla="*/ 0 w 34"/>
                <a:gd name="T1" fmla="*/ 325 h 325"/>
                <a:gd name="T2" fmla="*/ 8 w 34"/>
                <a:gd name="T3" fmla="*/ 239 h 325"/>
                <a:gd name="T4" fmla="*/ 15 w 34"/>
                <a:gd name="T5" fmla="*/ 153 h 325"/>
                <a:gd name="T6" fmla="*/ 27 w 34"/>
                <a:gd name="T7" fmla="*/ 71 h 325"/>
                <a:gd name="T8" fmla="*/ 30 w 34"/>
                <a:gd name="T9" fmla="*/ 34 h 325"/>
                <a:gd name="T10" fmla="*/ 34 w 34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25">
                  <a:moveTo>
                    <a:pt x="0" y="325"/>
                  </a:moveTo>
                  <a:lnTo>
                    <a:pt x="8" y="239"/>
                  </a:lnTo>
                  <a:lnTo>
                    <a:pt x="15" y="153"/>
                  </a:lnTo>
                  <a:lnTo>
                    <a:pt x="27" y="71"/>
                  </a:lnTo>
                  <a:lnTo>
                    <a:pt x="30" y="34"/>
                  </a:lnTo>
                  <a:lnTo>
                    <a:pt x="34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84" name="Freeform 112"/>
            <p:cNvSpPr>
              <a:spLocks/>
            </p:cNvSpPr>
            <p:nvPr/>
          </p:nvSpPr>
          <p:spPr bwMode="auto">
            <a:xfrm>
              <a:off x="4444" y="2268"/>
              <a:ext cx="31" cy="208"/>
            </a:xfrm>
            <a:custGeom>
              <a:avLst/>
              <a:gdLst>
                <a:gd name="T0" fmla="*/ 0 w 30"/>
                <a:gd name="T1" fmla="*/ 201 h 201"/>
                <a:gd name="T2" fmla="*/ 7 w 30"/>
                <a:gd name="T3" fmla="*/ 138 h 201"/>
                <a:gd name="T4" fmla="*/ 15 w 30"/>
                <a:gd name="T5" fmla="*/ 82 h 201"/>
                <a:gd name="T6" fmla="*/ 19 w 30"/>
                <a:gd name="T7" fmla="*/ 56 h 201"/>
                <a:gd name="T8" fmla="*/ 22 w 30"/>
                <a:gd name="T9" fmla="*/ 33 h 201"/>
                <a:gd name="T10" fmla="*/ 26 w 30"/>
                <a:gd name="T11" fmla="*/ 14 h 201"/>
                <a:gd name="T12" fmla="*/ 30 w 30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01">
                  <a:moveTo>
                    <a:pt x="0" y="201"/>
                  </a:moveTo>
                  <a:lnTo>
                    <a:pt x="7" y="138"/>
                  </a:lnTo>
                  <a:lnTo>
                    <a:pt x="15" y="82"/>
                  </a:lnTo>
                  <a:lnTo>
                    <a:pt x="19" y="56"/>
                  </a:lnTo>
                  <a:lnTo>
                    <a:pt x="22" y="33"/>
                  </a:lnTo>
                  <a:lnTo>
                    <a:pt x="26" y="14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85" name="Freeform 113"/>
            <p:cNvSpPr>
              <a:spLocks/>
            </p:cNvSpPr>
            <p:nvPr/>
          </p:nvSpPr>
          <p:spPr bwMode="auto">
            <a:xfrm>
              <a:off x="4475" y="2255"/>
              <a:ext cx="34" cy="13"/>
            </a:xfrm>
            <a:custGeom>
              <a:avLst/>
              <a:gdLst>
                <a:gd name="T0" fmla="*/ 0 w 33"/>
                <a:gd name="T1" fmla="*/ 12 h 12"/>
                <a:gd name="T2" fmla="*/ 7 w 33"/>
                <a:gd name="T3" fmla="*/ 4 h 12"/>
                <a:gd name="T4" fmla="*/ 15 w 33"/>
                <a:gd name="T5" fmla="*/ 0 h 12"/>
                <a:gd name="T6" fmla="*/ 26 w 33"/>
                <a:gd name="T7" fmla="*/ 4 h 12"/>
                <a:gd name="T8" fmla="*/ 33 w 3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2">
                  <a:moveTo>
                    <a:pt x="0" y="12"/>
                  </a:moveTo>
                  <a:lnTo>
                    <a:pt x="7" y="4"/>
                  </a:lnTo>
                  <a:lnTo>
                    <a:pt x="15" y="0"/>
                  </a:lnTo>
                  <a:lnTo>
                    <a:pt x="26" y="4"/>
                  </a:lnTo>
                  <a:lnTo>
                    <a:pt x="33" y="12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86" name="Freeform 114"/>
            <p:cNvSpPr>
              <a:spLocks/>
            </p:cNvSpPr>
            <p:nvPr/>
          </p:nvSpPr>
          <p:spPr bwMode="auto">
            <a:xfrm>
              <a:off x="4509" y="2268"/>
              <a:ext cx="31" cy="208"/>
            </a:xfrm>
            <a:custGeom>
              <a:avLst/>
              <a:gdLst>
                <a:gd name="T0" fmla="*/ 0 w 30"/>
                <a:gd name="T1" fmla="*/ 0 h 201"/>
                <a:gd name="T2" fmla="*/ 4 w 30"/>
                <a:gd name="T3" fmla="*/ 14 h 201"/>
                <a:gd name="T4" fmla="*/ 8 w 30"/>
                <a:gd name="T5" fmla="*/ 33 h 201"/>
                <a:gd name="T6" fmla="*/ 12 w 30"/>
                <a:gd name="T7" fmla="*/ 56 h 201"/>
                <a:gd name="T8" fmla="*/ 15 w 30"/>
                <a:gd name="T9" fmla="*/ 82 h 201"/>
                <a:gd name="T10" fmla="*/ 23 w 30"/>
                <a:gd name="T11" fmla="*/ 138 h 201"/>
                <a:gd name="T12" fmla="*/ 30 w 30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01">
                  <a:moveTo>
                    <a:pt x="0" y="0"/>
                  </a:moveTo>
                  <a:lnTo>
                    <a:pt x="4" y="14"/>
                  </a:lnTo>
                  <a:lnTo>
                    <a:pt x="8" y="33"/>
                  </a:lnTo>
                  <a:lnTo>
                    <a:pt x="12" y="56"/>
                  </a:lnTo>
                  <a:lnTo>
                    <a:pt x="15" y="82"/>
                  </a:lnTo>
                  <a:lnTo>
                    <a:pt x="23" y="138"/>
                  </a:lnTo>
                  <a:lnTo>
                    <a:pt x="30" y="201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87" name="Freeform 115"/>
            <p:cNvSpPr>
              <a:spLocks/>
            </p:cNvSpPr>
            <p:nvPr/>
          </p:nvSpPr>
          <p:spPr bwMode="auto">
            <a:xfrm>
              <a:off x="4540" y="2476"/>
              <a:ext cx="35" cy="336"/>
            </a:xfrm>
            <a:custGeom>
              <a:avLst/>
              <a:gdLst>
                <a:gd name="T0" fmla="*/ 0 w 34"/>
                <a:gd name="T1" fmla="*/ 0 h 325"/>
                <a:gd name="T2" fmla="*/ 4 w 34"/>
                <a:gd name="T3" fmla="*/ 34 h 325"/>
                <a:gd name="T4" fmla="*/ 8 w 34"/>
                <a:gd name="T5" fmla="*/ 71 h 325"/>
                <a:gd name="T6" fmla="*/ 15 w 34"/>
                <a:gd name="T7" fmla="*/ 153 h 325"/>
                <a:gd name="T8" fmla="*/ 27 w 34"/>
                <a:gd name="T9" fmla="*/ 239 h 325"/>
                <a:gd name="T10" fmla="*/ 34 w 34"/>
                <a:gd name="T11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25">
                  <a:moveTo>
                    <a:pt x="0" y="0"/>
                  </a:moveTo>
                  <a:lnTo>
                    <a:pt x="4" y="34"/>
                  </a:lnTo>
                  <a:lnTo>
                    <a:pt x="8" y="71"/>
                  </a:lnTo>
                  <a:lnTo>
                    <a:pt x="15" y="153"/>
                  </a:lnTo>
                  <a:lnTo>
                    <a:pt x="27" y="239"/>
                  </a:lnTo>
                  <a:lnTo>
                    <a:pt x="34" y="325"/>
                  </a:lnTo>
                </a:path>
              </a:pathLst>
            </a:custGeom>
            <a:noFill/>
            <a:ln w="11113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788" name="Rectangle 116"/>
          <p:cNvSpPr>
            <a:spLocks noChangeArrowheads="1"/>
          </p:cNvSpPr>
          <p:nvPr/>
        </p:nvSpPr>
        <p:spPr bwMode="auto">
          <a:xfrm rot="16200000">
            <a:off x="1681163" y="4425950"/>
            <a:ext cx="4953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600" b="1">
                <a:solidFill>
                  <a:srgbClr val="000000"/>
                </a:solidFill>
                <a:latin typeface="Arial" panose="020B0604020202020204" pitchFamily="34" charset="0"/>
              </a:rPr>
              <a:t>Displacement</a:t>
            </a:r>
            <a:endParaRPr lang="en-US" altLang="en-US"/>
          </a:p>
        </p:txBody>
      </p:sp>
      <p:grpSp>
        <p:nvGrpSpPr>
          <p:cNvPr id="156789" name="Group 117"/>
          <p:cNvGrpSpPr>
            <a:grpSpLocks/>
          </p:cNvGrpSpPr>
          <p:nvPr/>
        </p:nvGrpSpPr>
        <p:grpSpPr bwMode="auto">
          <a:xfrm>
            <a:off x="3346450" y="5380038"/>
            <a:ext cx="1295400" cy="646112"/>
            <a:chOff x="2089" y="3226"/>
            <a:chExt cx="816" cy="407"/>
          </a:xfrm>
        </p:grpSpPr>
        <p:sp>
          <p:nvSpPr>
            <p:cNvPr id="156790" name="Line 118"/>
            <p:cNvSpPr>
              <a:spLocks noChangeShapeType="1"/>
            </p:cNvSpPr>
            <p:nvPr/>
          </p:nvSpPr>
          <p:spPr bwMode="auto">
            <a:xfrm>
              <a:off x="2640" y="3359"/>
              <a:ext cx="265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6791" name="Text Box 119"/>
            <p:cNvSpPr txBox="1">
              <a:spLocks noChangeArrowheads="1"/>
            </p:cNvSpPr>
            <p:nvPr/>
          </p:nvSpPr>
          <p:spPr bwMode="auto">
            <a:xfrm>
              <a:off x="2089" y="3226"/>
              <a:ext cx="578" cy="17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/>
                <a:t>Boundary</a:t>
              </a:r>
            </a:p>
          </p:txBody>
        </p:sp>
      </p:grpSp>
      <p:grpSp>
        <p:nvGrpSpPr>
          <p:cNvPr id="156793" name="Group 121"/>
          <p:cNvGrpSpPr>
            <a:grpSpLocks/>
          </p:cNvGrpSpPr>
          <p:nvPr/>
        </p:nvGrpSpPr>
        <p:grpSpPr bwMode="auto">
          <a:xfrm>
            <a:off x="2190750" y="2851150"/>
            <a:ext cx="796925" cy="277813"/>
            <a:chOff x="1343" y="1841"/>
            <a:chExt cx="502" cy="175"/>
          </a:xfrm>
        </p:grpSpPr>
        <p:sp>
          <p:nvSpPr>
            <p:cNvPr id="156794" name="Line 122"/>
            <p:cNvSpPr>
              <a:spLocks noChangeShapeType="1"/>
            </p:cNvSpPr>
            <p:nvPr/>
          </p:nvSpPr>
          <p:spPr bwMode="auto">
            <a:xfrm flipV="1">
              <a:off x="1406" y="2016"/>
              <a:ext cx="4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6795" name="Text Box 123"/>
            <p:cNvSpPr txBox="1">
              <a:spLocks noChangeArrowheads="1"/>
            </p:cNvSpPr>
            <p:nvPr/>
          </p:nvSpPr>
          <p:spPr bwMode="auto">
            <a:xfrm>
              <a:off x="1343" y="1841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/>
                <a:t>v</a:t>
              </a:r>
              <a:r>
                <a:rPr lang="en-US" altLang="en-US" sz="1200" baseline="-25000"/>
                <a:t>1</a:t>
              </a:r>
              <a:endParaRPr lang="en-US" altLang="en-US" sz="1200"/>
            </a:p>
          </p:txBody>
        </p:sp>
      </p:grpSp>
      <p:grpSp>
        <p:nvGrpSpPr>
          <p:cNvPr id="156852" name="Group 180"/>
          <p:cNvGrpSpPr>
            <a:grpSpLocks/>
          </p:cNvGrpSpPr>
          <p:nvPr/>
        </p:nvGrpSpPr>
        <p:grpSpPr bwMode="auto">
          <a:xfrm>
            <a:off x="4829175" y="2852738"/>
            <a:ext cx="793750" cy="296862"/>
            <a:chOff x="3042" y="1797"/>
            <a:chExt cx="500" cy="187"/>
          </a:xfrm>
        </p:grpSpPr>
        <p:sp>
          <p:nvSpPr>
            <p:cNvPr id="156792" name="Text Box 120"/>
            <p:cNvSpPr txBox="1">
              <a:spLocks noChangeArrowheads="1"/>
            </p:cNvSpPr>
            <p:nvPr/>
          </p:nvSpPr>
          <p:spPr bwMode="auto">
            <a:xfrm>
              <a:off x="3042" y="1797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/>
                <a:t>v</a:t>
              </a:r>
              <a:r>
                <a:rPr lang="en-US" altLang="en-US" sz="1200" baseline="-25000"/>
                <a:t>2</a:t>
              </a:r>
              <a:endParaRPr lang="en-US" altLang="en-US" sz="1200"/>
            </a:p>
          </p:txBody>
        </p:sp>
        <p:sp>
          <p:nvSpPr>
            <p:cNvPr id="156796" name="Line 124"/>
            <p:cNvSpPr>
              <a:spLocks noChangeShapeType="1"/>
            </p:cNvSpPr>
            <p:nvPr/>
          </p:nvSpPr>
          <p:spPr bwMode="auto">
            <a:xfrm flipV="1">
              <a:off x="3103" y="1984"/>
              <a:ext cx="4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56797" name="Group 125"/>
          <p:cNvGrpSpPr>
            <a:grpSpLocks/>
          </p:cNvGrpSpPr>
          <p:nvPr/>
        </p:nvGrpSpPr>
        <p:grpSpPr bwMode="auto">
          <a:xfrm>
            <a:off x="3738563" y="2840038"/>
            <a:ext cx="795337" cy="293687"/>
            <a:chOff x="2355" y="1789"/>
            <a:chExt cx="501" cy="185"/>
          </a:xfrm>
        </p:grpSpPr>
        <p:sp>
          <p:nvSpPr>
            <p:cNvPr id="156798" name="Text Box 126"/>
            <p:cNvSpPr txBox="1">
              <a:spLocks noChangeArrowheads="1"/>
            </p:cNvSpPr>
            <p:nvPr/>
          </p:nvSpPr>
          <p:spPr bwMode="auto">
            <a:xfrm>
              <a:off x="2598" y="1789"/>
              <a:ext cx="25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/>
                <a:t>-v</a:t>
              </a:r>
              <a:r>
                <a:rPr lang="en-US" altLang="en-US" sz="1200" baseline="-25000"/>
                <a:t>1</a:t>
              </a:r>
              <a:endParaRPr lang="en-US" altLang="en-US" sz="1200"/>
            </a:p>
          </p:txBody>
        </p:sp>
        <p:sp>
          <p:nvSpPr>
            <p:cNvPr id="156799" name="Line 127"/>
            <p:cNvSpPr>
              <a:spLocks noChangeShapeType="1"/>
            </p:cNvSpPr>
            <p:nvPr/>
          </p:nvSpPr>
          <p:spPr bwMode="auto">
            <a:xfrm flipV="1">
              <a:off x="2355" y="1974"/>
              <a:ext cx="4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56800" name="Text Box 128"/>
          <p:cNvSpPr txBox="1">
            <a:spLocks noChangeArrowheads="1"/>
          </p:cNvSpPr>
          <p:nvPr/>
        </p:nvSpPr>
        <p:spPr bwMode="auto">
          <a:xfrm>
            <a:off x="128588" y="6361113"/>
            <a:ext cx="8894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0033CC"/>
                </a:solidFill>
              </a:rPr>
              <a:t>Note: This phenomena is seen with light traveling from air to water.</a:t>
            </a:r>
          </a:p>
        </p:txBody>
      </p:sp>
      <p:grpSp>
        <p:nvGrpSpPr>
          <p:cNvPr id="156801" name="Group 129"/>
          <p:cNvGrpSpPr>
            <a:grpSpLocks/>
          </p:cNvGrpSpPr>
          <p:nvPr/>
        </p:nvGrpSpPr>
        <p:grpSpPr bwMode="auto">
          <a:xfrm flipV="1">
            <a:off x="2016125" y="3963988"/>
            <a:ext cx="2625725" cy="984250"/>
            <a:chOff x="1266" y="2047"/>
            <a:chExt cx="1654" cy="1530"/>
          </a:xfrm>
        </p:grpSpPr>
        <p:sp>
          <p:nvSpPr>
            <p:cNvPr id="156802" name="Freeform 130"/>
            <p:cNvSpPr>
              <a:spLocks/>
            </p:cNvSpPr>
            <p:nvPr/>
          </p:nvSpPr>
          <p:spPr bwMode="auto">
            <a:xfrm>
              <a:off x="1266" y="2576"/>
              <a:ext cx="34" cy="236"/>
            </a:xfrm>
            <a:custGeom>
              <a:avLst/>
              <a:gdLst>
                <a:gd name="T0" fmla="*/ 0 w 33"/>
                <a:gd name="T1" fmla="*/ 228 h 228"/>
                <a:gd name="T2" fmla="*/ 18 w 33"/>
                <a:gd name="T3" fmla="*/ 112 h 228"/>
                <a:gd name="T4" fmla="*/ 26 w 33"/>
                <a:gd name="T5" fmla="*/ 56 h 228"/>
                <a:gd name="T6" fmla="*/ 33 w 33"/>
                <a:gd name="T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28">
                  <a:moveTo>
                    <a:pt x="0" y="228"/>
                  </a:moveTo>
                  <a:lnTo>
                    <a:pt x="18" y="112"/>
                  </a:lnTo>
                  <a:lnTo>
                    <a:pt x="26" y="56"/>
                  </a:lnTo>
                  <a:lnTo>
                    <a:pt x="33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03" name="Freeform 131"/>
            <p:cNvSpPr>
              <a:spLocks/>
            </p:cNvSpPr>
            <p:nvPr/>
          </p:nvSpPr>
          <p:spPr bwMode="auto">
            <a:xfrm>
              <a:off x="1300" y="2364"/>
              <a:ext cx="31" cy="212"/>
            </a:xfrm>
            <a:custGeom>
              <a:avLst/>
              <a:gdLst>
                <a:gd name="T0" fmla="*/ 0 w 30"/>
                <a:gd name="T1" fmla="*/ 205 h 205"/>
                <a:gd name="T2" fmla="*/ 15 w 30"/>
                <a:gd name="T3" fmla="*/ 97 h 205"/>
                <a:gd name="T4" fmla="*/ 23 w 30"/>
                <a:gd name="T5" fmla="*/ 48 h 205"/>
                <a:gd name="T6" fmla="*/ 30 w 30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05">
                  <a:moveTo>
                    <a:pt x="0" y="205"/>
                  </a:moveTo>
                  <a:lnTo>
                    <a:pt x="15" y="97"/>
                  </a:lnTo>
                  <a:lnTo>
                    <a:pt x="23" y="48"/>
                  </a:lnTo>
                  <a:lnTo>
                    <a:pt x="30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04" name="Freeform 132"/>
            <p:cNvSpPr>
              <a:spLocks/>
            </p:cNvSpPr>
            <p:nvPr/>
          </p:nvSpPr>
          <p:spPr bwMode="auto">
            <a:xfrm>
              <a:off x="1331" y="2194"/>
              <a:ext cx="35" cy="170"/>
            </a:xfrm>
            <a:custGeom>
              <a:avLst/>
              <a:gdLst>
                <a:gd name="T0" fmla="*/ 0 w 34"/>
                <a:gd name="T1" fmla="*/ 164 h 164"/>
                <a:gd name="T2" fmla="*/ 8 w 34"/>
                <a:gd name="T3" fmla="*/ 119 h 164"/>
                <a:gd name="T4" fmla="*/ 15 w 34"/>
                <a:gd name="T5" fmla="*/ 74 h 164"/>
                <a:gd name="T6" fmla="*/ 26 w 34"/>
                <a:gd name="T7" fmla="*/ 37 h 164"/>
                <a:gd name="T8" fmla="*/ 34 w 34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4">
                  <a:moveTo>
                    <a:pt x="0" y="164"/>
                  </a:moveTo>
                  <a:lnTo>
                    <a:pt x="8" y="119"/>
                  </a:lnTo>
                  <a:lnTo>
                    <a:pt x="15" y="74"/>
                  </a:lnTo>
                  <a:lnTo>
                    <a:pt x="26" y="37"/>
                  </a:lnTo>
                  <a:lnTo>
                    <a:pt x="34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05" name="Freeform 133"/>
            <p:cNvSpPr>
              <a:spLocks/>
            </p:cNvSpPr>
            <p:nvPr/>
          </p:nvSpPr>
          <p:spPr bwMode="auto">
            <a:xfrm>
              <a:off x="1366" y="2085"/>
              <a:ext cx="31" cy="109"/>
            </a:xfrm>
            <a:custGeom>
              <a:avLst/>
              <a:gdLst>
                <a:gd name="T0" fmla="*/ 0 w 30"/>
                <a:gd name="T1" fmla="*/ 105 h 105"/>
                <a:gd name="T2" fmla="*/ 7 w 30"/>
                <a:gd name="T3" fmla="*/ 71 h 105"/>
                <a:gd name="T4" fmla="*/ 15 w 30"/>
                <a:gd name="T5" fmla="*/ 45 h 105"/>
                <a:gd name="T6" fmla="*/ 22 w 30"/>
                <a:gd name="T7" fmla="*/ 19 h 105"/>
                <a:gd name="T8" fmla="*/ 30 w 30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5">
                  <a:moveTo>
                    <a:pt x="0" y="105"/>
                  </a:moveTo>
                  <a:lnTo>
                    <a:pt x="7" y="71"/>
                  </a:lnTo>
                  <a:lnTo>
                    <a:pt x="15" y="45"/>
                  </a:lnTo>
                  <a:lnTo>
                    <a:pt x="22" y="19"/>
                  </a:lnTo>
                  <a:lnTo>
                    <a:pt x="30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06" name="Freeform 134"/>
            <p:cNvSpPr>
              <a:spLocks/>
            </p:cNvSpPr>
            <p:nvPr/>
          </p:nvSpPr>
          <p:spPr bwMode="auto">
            <a:xfrm>
              <a:off x="1397" y="2047"/>
              <a:ext cx="34" cy="38"/>
            </a:xfrm>
            <a:custGeom>
              <a:avLst/>
              <a:gdLst>
                <a:gd name="T0" fmla="*/ 0 w 33"/>
                <a:gd name="T1" fmla="*/ 37 h 37"/>
                <a:gd name="T2" fmla="*/ 7 w 33"/>
                <a:gd name="T3" fmla="*/ 22 h 37"/>
                <a:gd name="T4" fmla="*/ 15 w 33"/>
                <a:gd name="T5" fmla="*/ 11 h 37"/>
                <a:gd name="T6" fmla="*/ 26 w 33"/>
                <a:gd name="T7" fmla="*/ 3 h 37"/>
                <a:gd name="T8" fmla="*/ 33 w 33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7">
                  <a:moveTo>
                    <a:pt x="0" y="37"/>
                  </a:moveTo>
                  <a:lnTo>
                    <a:pt x="7" y="22"/>
                  </a:lnTo>
                  <a:lnTo>
                    <a:pt x="15" y="11"/>
                  </a:lnTo>
                  <a:lnTo>
                    <a:pt x="26" y="3"/>
                  </a:lnTo>
                  <a:lnTo>
                    <a:pt x="33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07" name="Freeform 135"/>
            <p:cNvSpPr>
              <a:spLocks/>
            </p:cNvSpPr>
            <p:nvPr/>
          </p:nvSpPr>
          <p:spPr bwMode="auto">
            <a:xfrm>
              <a:off x="1431" y="2047"/>
              <a:ext cx="31" cy="38"/>
            </a:xfrm>
            <a:custGeom>
              <a:avLst/>
              <a:gdLst>
                <a:gd name="T0" fmla="*/ 0 w 30"/>
                <a:gd name="T1" fmla="*/ 0 h 37"/>
                <a:gd name="T2" fmla="*/ 8 w 30"/>
                <a:gd name="T3" fmla="*/ 3 h 37"/>
                <a:gd name="T4" fmla="*/ 15 w 30"/>
                <a:gd name="T5" fmla="*/ 11 h 37"/>
                <a:gd name="T6" fmla="*/ 23 w 30"/>
                <a:gd name="T7" fmla="*/ 22 h 37"/>
                <a:gd name="T8" fmla="*/ 30 w 30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0" y="0"/>
                  </a:moveTo>
                  <a:lnTo>
                    <a:pt x="8" y="3"/>
                  </a:lnTo>
                  <a:lnTo>
                    <a:pt x="15" y="11"/>
                  </a:lnTo>
                  <a:lnTo>
                    <a:pt x="23" y="22"/>
                  </a:lnTo>
                  <a:lnTo>
                    <a:pt x="30" y="37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08" name="Freeform 136"/>
            <p:cNvSpPr>
              <a:spLocks/>
            </p:cNvSpPr>
            <p:nvPr/>
          </p:nvSpPr>
          <p:spPr bwMode="auto">
            <a:xfrm>
              <a:off x="1462" y="2085"/>
              <a:ext cx="35" cy="109"/>
            </a:xfrm>
            <a:custGeom>
              <a:avLst/>
              <a:gdLst>
                <a:gd name="T0" fmla="*/ 0 w 34"/>
                <a:gd name="T1" fmla="*/ 0 h 105"/>
                <a:gd name="T2" fmla="*/ 8 w 34"/>
                <a:gd name="T3" fmla="*/ 19 h 105"/>
                <a:gd name="T4" fmla="*/ 15 w 34"/>
                <a:gd name="T5" fmla="*/ 45 h 105"/>
                <a:gd name="T6" fmla="*/ 26 w 34"/>
                <a:gd name="T7" fmla="*/ 71 h 105"/>
                <a:gd name="T8" fmla="*/ 34 w 34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5">
                  <a:moveTo>
                    <a:pt x="0" y="0"/>
                  </a:moveTo>
                  <a:lnTo>
                    <a:pt x="8" y="19"/>
                  </a:lnTo>
                  <a:lnTo>
                    <a:pt x="15" y="45"/>
                  </a:lnTo>
                  <a:lnTo>
                    <a:pt x="26" y="71"/>
                  </a:lnTo>
                  <a:lnTo>
                    <a:pt x="34" y="105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09" name="Freeform 137"/>
            <p:cNvSpPr>
              <a:spLocks/>
            </p:cNvSpPr>
            <p:nvPr/>
          </p:nvSpPr>
          <p:spPr bwMode="auto">
            <a:xfrm>
              <a:off x="1497" y="2194"/>
              <a:ext cx="34" cy="170"/>
            </a:xfrm>
            <a:custGeom>
              <a:avLst/>
              <a:gdLst>
                <a:gd name="T0" fmla="*/ 0 w 33"/>
                <a:gd name="T1" fmla="*/ 0 h 164"/>
                <a:gd name="T2" fmla="*/ 7 w 33"/>
                <a:gd name="T3" fmla="*/ 37 h 164"/>
                <a:gd name="T4" fmla="*/ 18 w 33"/>
                <a:gd name="T5" fmla="*/ 74 h 164"/>
                <a:gd name="T6" fmla="*/ 26 w 33"/>
                <a:gd name="T7" fmla="*/ 119 h 164"/>
                <a:gd name="T8" fmla="*/ 33 w 33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4">
                  <a:moveTo>
                    <a:pt x="0" y="0"/>
                  </a:moveTo>
                  <a:lnTo>
                    <a:pt x="7" y="37"/>
                  </a:lnTo>
                  <a:lnTo>
                    <a:pt x="18" y="74"/>
                  </a:lnTo>
                  <a:lnTo>
                    <a:pt x="26" y="119"/>
                  </a:lnTo>
                  <a:lnTo>
                    <a:pt x="33" y="164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10" name="Freeform 138"/>
            <p:cNvSpPr>
              <a:spLocks/>
            </p:cNvSpPr>
            <p:nvPr/>
          </p:nvSpPr>
          <p:spPr bwMode="auto">
            <a:xfrm>
              <a:off x="1531" y="2364"/>
              <a:ext cx="31" cy="212"/>
            </a:xfrm>
            <a:custGeom>
              <a:avLst/>
              <a:gdLst>
                <a:gd name="T0" fmla="*/ 0 w 30"/>
                <a:gd name="T1" fmla="*/ 0 h 205"/>
                <a:gd name="T2" fmla="*/ 8 w 30"/>
                <a:gd name="T3" fmla="*/ 48 h 205"/>
                <a:gd name="T4" fmla="*/ 15 w 30"/>
                <a:gd name="T5" fmla="*/ 97 h 205"/>
                <a:gd name="T6" fmla="*/ 30 w 30"/>
                <a:gd name="T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05">
                  <a:moveTo>
                    <a:pt x="0" y="0"/>
                  </a:moveTo>
                  <a:lnTo>
                    <a:pt x="8" y="48"/>
                  </a:lnTo>
                  <a:lnTo>
                    <a:pt x="15" y="97"/>
                  </a:lnTo>
                  <a:lnTo>
                    <a:pt x="30" y="205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11" name="Freeform 139"/>
            <p:cNvSpPr>
              <a:spLocks/>
            </p:cNvSpPr>
            <p:nvPr/>
          </p:nvSpPr>
          <p:spPr bwMode="auto">
            <a:xfrm>
              <a:off x="1562" y="2576"/>
              <a:ext cx="35" cy="236"/>
            </a:xfrm>
            <a:custGeom>
              <a:avLst/>
              <a:gdLst>
                <a:gd name="T0" fmla="*/ 0 w 34"/>
                <a:gd name="T1" fmla="*/ 0 h 228"/>
                <a:gd name="T2" fmla="*/ 8 w 34"/>
                <a:gd name="T3" fmla="*/ 56 h 228"/>
                <a:gd name="T4" fmla="*/ 15 w 34"/>
                <a:gd name="T5" fmla="*/ 112 h 228"/>
                <a:gd name="T6" fmla="*/ 34 w 34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28">
                  <a:moveTo>
                    <a:pt x="0" y="0"/>
                  </a:moveTo>
                  <a:lnTo>
                    <a:pt x="8" y="56"/>
                  </a:lnTo>
                  <a:lnTo>
                    <a:pt x="15" y="112"/>
                  </a:lnTo>
                  <a:lnTo>
                    <a:pt x="34" y="228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12" name="Freeform 140"/>
            <p:cNvSpPr>
              <a:spLocks/>
            </p:cNvSpPr>
            <p:nvPr/>
          </p:nvSpPr>
          <p:spPr bwMode="auto">
            <a:xfrm>
              <a:off x="1597" y="2812"/>
              <a:ext cx="31" cy="236"/>
            </a:xfrm>
            <a:custGeom>
              <a:avLst/>
              <a:gdLst>
                <a:gd name="T0" fmla="*/ 0 w 30"/>
                <a:gd name="T1" fmla="*/ 0 h 228"/>
                <a:gd name="T2" fmla="*/ 15 w 30"/>
                <a:gd name="T3" fmla="*/ 116 h 228"/>
                <a:gd name="T4" fmla="*/ 22 w 30"/>
                <a:gd name="T5" fmla="*/ 172 h 228"/>
                <a:gd name="T6" fmla="*/ 30 w 30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28">
                  <a:moveTo>
                    <a:pt x="0" y="0"/>
                  </a:moveTo>
                  <a:lnTo>
                    <a:pt x="15" y="116"/>
                  </a:lnTo>
                  <a:lnTo>
                    <a:pt x="22" y="172"/>
                  </a:lnTo>
                  <a:lnTo>
                    <a:pt x="30" y="228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13" name="Freeform 141"/>
            <p:cNvSpPr>
              <a:spLocks/>
            </p:cNvSpPr>
            <p:nvPr/>
          </p:nvSpPr>
          <p:spPr bwMode="auto">
            <a:xfrm>
              <a:off x="1628" y="3048"/>
              <a:ext cx="34" cy="212"/>
            </a:xfrm>
            <a:custGeom>
              <a:avLst/>
              <a:gdLst>
                <a:gd name="T0" fmla="*/ 0 w 33"/>
                <a:gd name="T1" fmla="*/ 0 h 205"/>
                <a:gd name="T2" fmla="*/ 15 w 33"/>
                <a:gd name="T3" fmla="*/ 108 h 205"/>
                <a:gd name="T4" fmla="*/ 26 w 33"/>
                <a:gd name="T5" fmla="*/ 157 h 205"/>
                <a:gd name="T6" fmla="*/ 33 w 33"/>
                <a:gd name="T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05">
                  <a:moveTo>
                    <a:pt x="0" y="0"/>
                  </a:moveTo>
                  <a:lnTo>
                    <a:pt x="15" y="108"/>
                  </a:lnTo>
                  <a:lnTo>
                    <a:pt x="26" y="157"/>
                  </a:lnTo>
                  <a:lnTo>
                    <a:pt x="33" y="205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14" name="Freeform 142"/>
            <p:cNvSpPr>
              <a:spLocks/>
            </p:cNvSpPr>
            <p:nvPr/>
          </p:nvSpPr>
          <p:spPr bwMode="auto">
            <a:xfrm>
              <a:off x="1662" y="3260"/>
              <a:ext cx="35" cy="170"/>
            </a:xfrm>
            <a:custGeom>
              <a:avLst/>
              <a:gdLst>
                <a:gd name="T0" fmla="*/ 0 w 34"/>
                <a:gd name="T1" fmla="*/ 0 h 164"/>
                <a:gd name="T2" fmla="*/ 8 w 34"/>
                <a:gd name="T3" fmla="*/ 45 h 164"/>
                <a:gd name="T4" fmla="*/ 19 w 34"/>
                <a:gd name="T5" fmla="*/ 90 h 164"/>
                <a:gd name="T6" fmla="*/ 26 w 34"/>
                <a:gd name="T7" fmla="*/ 127 h 164"/>
                <a:gd name="T8" fmla="*/ 34 w 34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4">
                  <a:moveTo>
                    <a:pt x="0" y="0"/>
                  </a:moveTo>
                  <a:lnTo>
                    <a:pt x="8" y="45"/>
                  </a:lnTo>
                  <a:lnTo>
                    <a:pt x="19" y="90"/>
                  </a:lnTo>
                  <a:lnTo>
                    <a:pt x="26" y="127"/>
                  </a:lnTo>
                  <a:lnTo>
                    <a:pt x="34" y="164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15" name="Freeform 143"/>
            <p:cNvSpPr>
              <a:spLocks/>
            </p:cNvSpPr>
            <p:nvPr/>
          </p:nvSpPr>
          <p:spPr bwMode="auto">
            <a:xfrm>
              <a:off x="1697" y="3430"/>
              <a:ext cx="31" cy="109"/>
            </a:xfrm>
            <a:custGeom>
              <a:avLst/>
              <a:gdLst>
                <a:gd name="T0" fmla="*/ 0 w 30"/>
                <a:gd name="T1" fmla="*/ 0 h 105"/>
                <a:gd name="T2" fmla="*/ 7 w 30"/>
                <a:gd name="T3" fmla="*/ 34 h 105"/>
                <a:gd name="T4" fmla="*/ 15 w 30"/>
                <a:gd name="T5" fmla="*/ 60 h 105"/>
                <a:gd name="T6" fmla="*/ 22 w 30"/>
                <a:gd name="T7" fmla="*/ 86 h 105"/>
                <a:gd name="T8" fmla="*/ 30 w 30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5">
                  <a:moveTo>
                    <a:pt x="0" y="0"/>
                  </a:moveTo>
                  <a:lnTo>
                    <a:pt x="7" y="34"/>
                  </a:lnTo>
                  <a:lnTo>
                    <a:pt x="15" y="60"/>
                  </a:lnTo>
                  <a:lnTo>
                    <a:pt x="22" y="86"/>
                  </a:lnTo>
                  <a:lnTo>
                    <a:pt x="30" y="105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16" name="Freeform 144"/>
            <p:cNvSpPr>
              <a:spLocks/>
            </p:cNvSpPr>
            <p:nvPr/>
          </p:nvSpPr>
          <p:spPr bwMode="auto">
            <a:xfrm>
              <a:off x="1728" y="3539"/>
              <a:ext cx="34" cy="38"/>
            </a:xfrm>
            <a:custGeom>
              <a:avLst/>
              <a:gdLst>
                <a:gd name="T0" fmla="*/ 0 w 33"/>
                <a:gd name="T1" fmla="*/ 0 h 37"/>
                <a:gd name="T2" fmla="*/ 7 w 33"/>
                <a:gd name="T3" fmla="*/ 15 h 37"/>
                <a:gd name="T4" fmla="*/ 15 w 33"/>
                <a:gd name="T5" fmla="*/ 26 h 37"/>
                <a:gd name="T6" fmla="*/ 26 w 33"/>
                <a:gd name="T7" fmla="*/ 34 h 37"/>
                <a:gd name="T8" fmla="*/ 33 w 33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7">
                  <a:moveTo>
                    <a:pt x="0" y="0"/>
                  </a:moveTo>
                  <a:lnTo>
                    <a:pt x="7" y="15"/>
                  </a:lnTo>
                  <a:lnTo>
                    <a:pt x="15" y="26"/>
                  </a:lnTo>
                  <a:lnTo>
                    <a:pt x="26" y="34"/>
                  </a:lnTo>
                  <a:lnTo>
                    <a:pt x="33" y="37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17" name="Freeform 145"/>
            <p:cNvSpPr>
              <a:spLocks/>
            </p:cNvSpPr>
            <p:nvPr/>
          </p:nvSpPr>
          <p:spPr bwMode="auto">
            <a:xfrm>
              <a:off x="1762" y="3539"/>
              <a:ext cx="31" cy="38"/>
            </a:xfrm>
            <a:custGeom>
              <a:avLst/>
              <a:gdLst>
                <a:gd name="T0" fmla="*/ 0 w 30"/>
                <a:gd name="T1" fmla="*/ 37 h 37"/>
                <a:gd name="T2" fmla="*/ 8 w 30"/>
                <a:gd name="T3" fmla="*/ 34 h 37"/>
                <a:gd name="T4" fmla="*/ 15 w 30"/>
                <a:gd name="T5" fmla="*/ 26 h 37"/>
                <a:gd name="T6" fmla="*/ 23 w 30"/>
                <a:gd name="T7" fmla="*/ 15 h 37"/>
                <a:gd name="T8" fmla="*/ 30 w 30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0" y="37"/>
                  </a:moveTo>
                  <a:lnTo>
                    <a:pt x="8" y="34"/>
                  </a:lnTo>
                  <a:lnTo>
                    <a:pt x="15" y="26"/>
                  </a:lnTo>
                  <a:lnTo>
                    <a:pt x="23" y="15"/>
                  </a:lnTo>
                  <a:lnTo>
                    <a:pt x="30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18" name="Freeform 146"/>
            <p:cNvSpPr>
              <a:spLocks/>
            </p:cNvSpPr>
            <p:nvPr/>
          </p:nvSpPr>
          <p:spPr bwMode="auto">
            <a:xfrm>
              <a:off x="1793" y="3430"/>
              <a:ext cx="35" cy="109"/>
            </a:xfrm>
            <a:custGeom>
              <a:avLst/>
              <a:gdLst>
                <a:gd name="T0" fmla="*/ 0 w 34"/>
                <a:gd name="T1" fmla="*/ 105 h 105"/>
                <a:gd name="T2" fmla="*/ 8 w 34"/>
                <a:gd name="T3" fmla="*/ 86 h 105"/>
                <a:gd name="T4" fmla="*/ 15 w 34"/>
                <a:gd name="T5" fmla="*/ 60 h 105"/>
                <a:gd name="T6" fmla="*/ 26 w 34"/>
                <a:gd name="T7" fmla="*/ 34 h 105"/>
                <a:gd name="T8" fmla="*/ 34 w 34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5">
                  <a:moveTo>
                    <a:pt x="0" y="105"/>
                  </a:moveTo>
                  <a:lnTo>
                    <a:pt x="8" y="86"/>
                  </a:lnTo>
                  <a:lnTo>
                    <a:pt x="15" y="60"/>
                  </a:lnTo>
                  <a:lnTo>
                    <a:pt x="26" y="34"/>
                  </a:lnTo>
                  <a:lnTo>
                    <a:pt x="34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19" name="Freeform 147"/>
            <p:cNvSpPr>
              <a:spLocks/>
            </p:cNvSpPr>
            <p:nvPr/>
          </p:nvSpPr>
          <p:spPr bwMode="auto">
            <a:xfrm>
              <a:off x="1828" y="3260"/>
              <a:ext cx="31" cy="170"/>
            </a:xfrm>
            <a:custGeom>
              <a:avLst/>
              <a:gdLst>
                <a:gd name="T0" fmla="*/ 0 w 30"/>
                <a:gd name="T1" fmla="*/ 164 h 164"/>
                <a:gd name="T2" fmla="*/ 7 w 30"/>
                <a:gd name="T3" fmla="*/ 127 h 164"/>
                <a:gd name="T4" fmla="*/ 15 w 30"/>
                <a:gd name="T5" fmla="*/ 90 h 164"/>
                <a:gd name="T6" fmla="*/ 22 w 30"/>
                <a:gd name="T7" fmla="*/ 45 h 164"/>
                <a:gd name="T8" fmla="*/ 30 w 30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64">
                  <a:moveTo>
                    <a:pt x="0" y="164"/>
                  </a:moveTo>
                  <a:lnTo>
                    <a:pt x="7" y="127"/>
                  </a:lnTo>
                  <a:lnTo>
                    <a:pt x="15" y="90"/>
                  </a:lnTo>
                  <a:lnTo>
                    <a:pt x="22" y="45"/>
                  </a:lnTo>
                  <a:lnTo>
                    <a:pt x="30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20" name="Freeform 148"/>
            <p:cNvSpPr>
              <a:spLocks/>
            </p:cNvSpPr>
            <p:nvPr/>
          </p:nvSpPr>
          <p:spPr bwMode="auto">
            <a:xfrm>
              <a:off x="1859" y="3048"/>
              <a:ext cx="35" cy="212"/>
            </a:xfrm>
            <a:custGeom>
              <a:avLst/>
              <a:gdLst>
                <a:gd name="T0" fmla="*/ 0 w 33"/>
                <a:gd name="T1" fmla="*/ 205 h 205"/>
                <a:gd name="T2" fmla="*/ 7 w 33"/>
                <a:gd name="T3" fmla="*/ 157 h 205"/>
                <a:gd name="T4" fmla="*/ 15 w 33"/>
                <a:gd name="T5" fmla="*/ 108 h 205"/>
                <a:gd name="T6" fmla="*/ 33 w 33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05">
                  <a:moveTo>
                    <a:pt x="0" y="205"/>
                  </a:moveTo>
                  <a:lnTo>
                    <a:pt x="7" y="157"/>
                  </a:lnTo>
                  <a:lnTo>
                    <a:pt x="15" y="108"/>
                  </a:lnTo>
                  <a:lnTo>
                    <a:pt x="33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21" name="Freeform 149"/>
            <p:cNvSpPr>
              <a:spLocks/>
            </p:cNvSpPr>
            <p:nvPr/>
          </p:nvSpPr>
          <p:spPr bwMode="auto">
            <a:xfrm>
              <a:off x="1894" y="2812"/>
              <a:ext cx="35" cy="236"/>
            </a:xfrm>
            <a:custGeom>
              <a:avLst/>
              <a:gdLst>
                <a:gd name="T0" fmla="*/ 0 w 34"/>
                <a:gd name="T1" fmla="*/ 228 h 228"/>
                <a:gd name="T2" fmla="*/ 8 w 34"/>
                <a:gd name="T3" fmla="*/ 172 h 228"/>
                <a:gd name="T4" fmla="*/ 19 w 34"/>
                <a:gd name="T5" fmla="*/ 116 h 228"/>
                <a:gd name="T6" fmla="*/ 34 w 34"/>
                <a:gd name="T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28">
                  <a:moveTo>
                    <a:pt x="0" y="228"/>
                  </a:moveTo>
                  <a:lnTo>
                    <a:pt x="8" y="172"/>
                  </a:lnTo>
                  <a:lnTo>
                    <a:pt x="19" y="116"/>
                  </a:lnTo>
                  <a:lnTo>
                    <a:pt x="34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22" name="Freeform 150"/>
            <p:cNvSpPr>
              <a:spLocks/>
            </p:cNvSpPr>
            <p:nvPr/>
          </p:nvSpPr>
          <p:spPr bwMode="auto">
            <a:xfrm>
              <a:off x="1929" y="2576"/>
              <a:ext cx="31" cy="236"/>
            </a:xfrm>
            <a:custGeom>
              <a:avLst/>
              <a:gdLst>
                <a:gd name="T0" fmla="*/ 0 w 30"/>
                <a:gd name="T1" fmla="*/ 228 h 228"/>
                <a:gd name="T2" fmla="*/ 15 w 30"/>
                <a:gd name="T3" fmla="*/ 112 h 228"/>
                <a:gd name="T4" fmla="*/ 22 w 30"/>
                <a:gd name="T5" fmla="*/ 56 h 228"/>
                <a:gd name="T6" fmla="*/ 30 w 30"/>
                <a:gd name="T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28">
                  <a:moveTo>
                    <a:pt x="0" y="228"/>
                  </a:moveTo>
                  <a:lnTo>
                    <a:pt x="15" y="112"/>
                  </a:lnTo>
                  <a:lnTo>
                    <a:pt x="22" y="56"/>
                  </a:lnTo>
                  <a:lnTo>
                    <a:pt x="30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23" name="Freeform 151"/>
            <p:cNvSpPr>
              <a:spLocks/>
            </p:cNvSpPr>
            <p:nvPr/>
          </p:nvSpPr>
          <p:spPr bwMode="auto">
            <a:xfrm>
              <a:off x="1960" y="2364"/>
              <a:ext cx="35" cy="212"/>
            </a:xfrm>
            <a:custGeom>
              <a:avLst/>
              <a:gdLst>
                <a:gd name="T0" fmla="*/ 0 w 34"/>
                <a:gd name="T1" fmla="*/ 205 h 205"/>
                <a:gd name="T2" fmla="*/ 15 w 34"/>
                <a:gd name="T3" fmla="*/ 97 h 205"/>
                <a:gd name="T4" fmla="*/ 26 w 34"/>
                <a:gd name="T5" fmla="*/ 48 h 205"/>
                <a:gd name="T6" fmla="*/ 34 w 34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05">
                  <a:moveTo>
                    <a:pt x="0" y="205"/>
                  </a:moveTo>
                  <a:lnTo>
                    <a:pt x="15" y="97"/>
                  </a:lnTo>
                  <a:lnTo>
                    <a:pt x="26" y="48"/>
                  </a:lnTo>
                  <a:lnTo>
                    <a:pt x="34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24" name="Freeform 152"/>
            <p:cNvSpPr>
              <a:spLocks/>
            </p:cNvSpPr>
            <p:nvPr/>
          </p:nvSpPr>
          <p:spPr bwMode="auto">
            <a:xfrm>
              <a:off x="1995" y="2194"/>
              <a:ext cx="30" cy="170"/>
            </a:xfrm>
            <a:custGeom>
              <a:avLst/>
              <a:gdLst>
                <a:gd name="T0" fmla="*/ 0 w 29"/>
                <a:gd name="T1" fmla="*/ 164 h 164"/>
                <a:gd name="T2" fmla="*/ 7 w 29"/>
                <a:gd name="T3" fmla="*/ 119 h 164"/>
                <a:gd name="T4" fmla="*/ 14 w 29"/>
                <a:gd name="T5" fmla="*/ 74 h 164"/>
                <a:gd name="T6" fmla="*/ 22 w 29"/>
                <a:gd name="T7" fmla="*/ 37 h 164"/>
                <a:gd name="T8" fmla="*/ 29 w 29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64">
                  <a:moveTo>
                    <a:pt x="0" y="164"/>
                  </a:moveTo>
                  <a:lnTo>
                    <a:pt x="7" y="119"/>
                  </a:lnTo>
                  <a:lnTo>
                    <a:pt x="14" y="74"/>
                  </a:lnTo>
                  <a:lnTo>
                    <a:pt x="22" y="37"/>
                  </a:lnTo>
                  <a:lnTo>
                    <a:pt x="29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25" name="Freeform 153"/>
            <p:cNvSpPr>
              <a:spLocks/>
            </p:cNvSpPr>
            <p:nvPr/>
          </p:nvSpPr>
          <p:spPr bwMode="auto">
            <a:xfrm>
              <a:off x="2025" y="2085"/>
              <a:ext cx="35" cy="109"/>
            </a:xfrm>
            <a:custGeom>
              <a:avLst/>
              <a:gdLst>
                <a:gd name="T0" fmla="*/ 0 w 34"/>
                <a:gd name="T1" fmla="*/ 105 h 105"/>
                <a:gd name="T2" fmla="*/ 8 w 34"/>
                <a:gd name="T3" fmla="*/ 71 h 105"/>
                <a:gd name="T4" fmla="*/ 15 w 34"/>
                <a:gd name="T5" fmla="*/ 45 h 105"/>
                <a:gd name="T6" fmla="*/ 27 w 34"/>
                <a:gd name="T7" fmla="*/ 19 h 105"/>
                <a:gd name="T8" fmla="*/ 34 w 34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5">
                  <a:moveTo>
                    <a:pt x="0" y="105"/>
                  </a:moveTo>
                  <a:lnTo>
                    <a:pt x="8" y="71"/>
                  </a:lnTo>
                  <a:lnTo>
                    <a:pt x="15" y="45"/>
                  </a:lnTo>
                  <a:lnTo>
                    <a:pt x="27" y="19"/>
                  </a:lnTo>
                  <a:lnTo>
                    <a:pt x="34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26" name="Freeform 154"/>
            <p:cNvSpPr>
              <a:spLocks/>
            </p:cNvSpPr>
            <p:nvPr/>
          </p:nvSpPr>
          <p:spPr bwMode="auto">
            <a:xfrm>
              <a:off x="2060" y="2047"/>
              <a:ext cx="35" cy="38"/>
            </a:xfrm>
            <a:custGeom>
              <a:avLst/>
              <a:gdLst>
                <a:gd name="T0" fmla="*/ 0 w 34"/>
                <a:gd name="T1" fmla="*/ 37 h 37"/>
                <a:gd name="T2" fmla="*/ 7 w 34"/>
                <a:gd name="T3" fmla="*/ 22 h 37"/>
                <a:gd name="T4" fmla="*/ 19 w 34"/>
                <a:gd name="T5" fmla="*/ 11 h 37"/>
                <a:gd name="T6" fmla="*/ 26 w 34"/>
                <a:gd name="T7" fmla="*/ 3 h 37"/>
                <a:gd name="T8" fmla="*/ 34 w 34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7">
                  <a:moveTo>
                    <a:pt x="0" y="37"/>
                  </a:moveTo>
                  <a:lnTo>
                    <a:pt x="7" y="22"/>
                  </a:lnTo>
                  <a:lnTo>
                    <a:pt x="19" y="11"/>
                  </a:lnTo>
                  <a:lnTo>
                    <a:pt x="26" y="3"/>
                  </a:lnTo>
                  <a:lnTo>
                    <a:pt x="34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27" name="Freeform 155"/>
            <p:cNvSpPr>
              <a:spLocks/>
            </p:cNvSpPr>
            <p:nvPr/>
          </p:nvSpPr>
          <p:spPr bwMode="auto">
            <a:xfrm>
              <a:off x="2095" y="2047"/>
              <a:ext cx="30" cy="38"/>
            </a:xfrm>
            <a:custGeom>
              <a:avLst/>
              <a:gdLst>
                <a:gd name="T0" fmla="*/ 0 w 29"/>
                <a:gd name="T1" fmla="*/ 0 h 37"/>
                <a:gd name="T2" fmla="*/ 7 w 29"/>
                <a:gd name="T3" fmla="*/ 3 h 37"/>
                <a:gd name="T4" fmla="*/ 15 w 29"/>
                <a:gd name="T5" fmla="*/ 11 h 37"/>
                <a:gd name="T6" fmla="*/ 22 w 29"/>
                <a:gd name="T7" fmla="*/ 22 h 37"/>
                <a:gd name="T8" fmla="*/ 29 w 29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7">
                  <a:moveTo>
                    <a:pt x="0" y="0"/>
                  </a:moveTo>
                  <a:lnTo>
                    <a:pt x="7" y="3"/>
                  </a:lnTo>
                  <a:lnTo>
                    <a:pt x="15" y="11"/>
                  </a:lnTo>
                  <a:lnTo>
                    <a:pt x="22" y="22"/>
                  </a:lnTo>
                  <a:lnTo>
                    <a:pt x="29" y="37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28" name="Freeform 156"/>
            <p:cNvSpPr>
              <a:spLocks/>
            </p:cNvSpPr>
            <p:nvPr/>
          </p:nvSpPr>
          <p:spPr bwMode="auto">
            <a:xfrm>
              <a:off x="2125" y="2085"/>
              <a:ext cx="35" cy="109"/>
            </a:xfrm>
            <a:custGeom>
              <a:avLst/>
              <a:gdLst>
                <a:gd name="T0" fmla="*/ 0 w 34"/>
                <a:gd name="T1" fmla="*/ 0 h 105"/>
                <a:gd name="T2" fmla="*/ 8 w 34"/>
                <a:gd name="T3" fmla="*/ 19 h 105"/>
                <a:gd name="T4" fmla="*/ 15 w 34"/>
                <a:gd name="T5" fmla="*/ 45 h 105"/>
                <a:gd name="T6" fmla="*/ 27 w 34"/>
                <a:gd name="T7" fmla="*/ 71 h 105"/>
                <a:gd name="T8" fmla="*/ 34 w 34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5">
                  <a:moveTo>
                    <a:pt x="0" y="0"/>
                  </a:moveTo>
                  <a:lnTo>
                    <a:pt x="8" y="19"/>
                  </a:lnTo>
                  <a:lnTo>
                    <a:pt x="15" y="45"/>
                  </a:lnTo>
                  <a:lnTo>
                    <a:pt x="27" y="71"/>
                  </a:lnTo>
                  <a:lnTo>
                    <a:pt x="34" y="105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29" name="Freeform 157"/>
            <p:cNvSpPr>
              <a:spLocks/>
            </p:cNvSpPr>
            <p:nvPr/>
          </p:nvSpPr>
          <p:spPr bwMode="auto">
            <a:xfrm>
              <a:off x="2160" y="2194"/>
              <a:ext cx="31" cy="170"/>
            </a:xfrm>
            <a:custGeom>
              <a:avLst/>
              <a:gdLst>
                <a:gd name="T0" fmla="*/ 0 w 30"/>
                <a:gd name="T1" fmla="*/ 0 h 164"/>
                <a:gd name="T2" fmla="*/ 8 w 30"/>
                <a:gd name="T3" fmla="*/ 37 h 164"/>
                <a:gd name="T4" fmla="*/ 15 w 30"/>
                <a:gd name="T5" fmla="*/ 74 h 164"/>
                <a:gd name="T6" fmla="*/ 22 w 30"/>
                <a:gd name="T7" fmla="*/ 119 h 164"/>
                <a:gd name="T8" fmla="*/ 30 w 30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64">
                  <a:moveTo>
                    <a:pt x="0" y="0"/>
                  </a:moveTo>
                  <a:lnTo>
                    <a:pt x="8" y="37"/>
                  </a:lnTo>
                  <a:lnTo>
                    <a:pt x="15" y="74"/>
                  </a:lnTo>
                  <a:lnTo>
                    <a:pt x="22" y="119"/>
                  </a:lnTo>
                  <a:lnTo>
                    <a:pt x="30" y="164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30" name="Freeform 158"/>
            <p:cNvSpPr>
              <a:spLocks/>
            </p:cNvSpPr>
            <p:nvPr/>
          </p:nvSpPr>
          <p:spPr bwMode="auto">
            <a:xfrm>
              <a:off x="2191" y="2364"/>
              <a:ext cx="35" cy="212"/>
            </a:xfrm>
            <a:custGeom>
              <a:avLst/>
              <a:gdLst>
                <a:gd name="T0" fmla="*/ 0 w 34"/>
                <a:gd name="T1" fmla="*/ 0 h 205"/>
                <a:gd name="T2" fmla="*/ 7 w 34"/>
                <a:gd name="T3" fmla="*/ 48 h 205"/>
                <a:gd name="T4" fmla="*/ 15 w 34"/>
                <a:gd name="T5" fmla="*/ 97 h 205"/>
                <a:gd name="T6" fmla="*/ 34 w 34"/>
                <a:gd name="T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05">
                  <a:moveTo>
                    <a:pt x="0" y="0"/>
                  </a:moveTo>
                  <a:lnTo>
                    <a:pt x="7" y="48"/>
                  </a:lnTo>
                  <a:lnTo>
                    <a:pt x="15" y="97"/>
                  </a:lnTo>
                  <a:lnTo>
                    <a:pt x="34" y="205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31" name="Freeform 159"/>
            <p:cNvSpPr>
              <a:spLocks/>
            </p:cNvSpPr>
            <p:nvPr/>
          </p:nvSpPr>
          <p:spPr bwMode="auto">
            <a:xfrm>
              <a:off x="2226" y="2576"/>
              <a:ext cx="30" cy="236"/>
            </a:xfrm>
            <a:custGeom>
              <a:avLst/>
              <a:gdLst>
                <a:gd name="T0" fmla="*/ 0 w 29"/>
                <a:gd name="T1" fmla="*/ 0 h 228"/>
                <a:gd name="T2" fmla="*/ 7 w 29"/>
                <a:gd name="T3" fmla="*/ 56 h 228"/>
                <a:gd name="T4" fmla="*/ 15 w 29"/>
                <a:gd name="T5" fmla="*/ 112 h 228"/>
                <a:gd name="T6" fmla="*/ 29 w 29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28">
                  <a:moveTo>
                    <a:pt x="0" y="0"/>
                  </a:moveTo>
                  <a:lnTo>
                    <a:pt x="7" y="56"/>
                  </a:lnTo>
                  <a:lnTo>
                    <a:pt x="15" y="112"/>
                  </a:lnTo>
                  <a:lnTo>
                    <a:pt x="29" y="228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32" name="Freeform 160"/>
            <p:cNvSpPr>
              <a:spLocks/>
            </p:cNvSpPr>
            <p:nvPr/>
          </p:nvSpPr>
          <p:spPr bwMode="auto">
            <a:xfrm>
              <a:off x="2256" y="2812"/>
              <a:ext cx="35" cy="236"/>
            </a:xfrm>
            <a:custGeom>
              <a:avLst/>
              <a:gdLst>
                <a:gd name="T0" fmla="*/ 0 w 34"/>
                <a:gd name="T1" fmla="*/ 0 h 228"/>
                <a:gd name="T2" fmla="*/ 15 w 34"/>
                <a:gd name="T3" fmla="*/ 116 h 228"/>
                <a:gd name="T4" fmla="*/ 27 w 34"/>
                <a:gd name="T5" fmla="*/ 172 h 228"/>
                <a:gd name="T6" fmla="*/ 34 w 34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28">
                  <a:moveTo>
                    <a:pt x="0" y="0"/>
                  </a:moveTo>
                  <a:lnTo>
                    <a:pt x="15" y="116"/>
                  </a:lnTo>
                  <a:lnTo>
                    <a:pt x="27" y="172"/>
                  </a:lnTo>
                  <a:lnTo>
                    <a:pt x="34" y="228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33" name="Freeform 161"/>
            <p:cNvSpPr>
              <a:spLocks/>
            </p:cNvSpPr>
            <p:nvPr/>
          </p:nvSpPr>
          <p:spPr bwMode="auto">
            <a:xfrm>
              <a:off x="2291" y="3048"/>
              <a:ext cx="35" cy="212"/>
            </a:xfrm>
            <a:custGeom>
              <a:avLst/>
              <a:gdLst>
                <a:gd name="T0" fmla="*/ 0 w 34"/>
                <a:gd name="T1" fmla="*/ 0 h 205"/>
                <a:gd name="T2" fmla="*/ 19 w 34"/>
                <a:gd name="T3" fmla="*/ 108 h 205"/>
                <a:gd name="T4" fmla="*/ 26 w 34"/>
                <a:gd name="T5" fmla="*/ 157 h 205"/>
                <a:gd name="T6" fmla="*/ 34 w 34"/>
                <a:gd name="T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05">
                  <a:moveTo>
                    <a:pt x="0" y="0"/>
                  </a:moveTo>
                  <a:lnTo>
                    <a:pt x="19" y="108"/>
                  </a:lnTo>
                  <a:lnTo>
                    <a:pt x="26" y="157"/>
                  </a:lnTo>
                  <a:lnTo>
                    <a:pt x="34" y="205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34" name="Freeform 162"/>
            <p:cNvSpPr>
              <a:spLocks/>
            </p:cNvSpPr>
            <p:nvPr/>
          </p:nvSpPr>
          <p:spPr bwMode="auto">
            <a:xfrm>
              <a:off x="2326" y="3260"/>
              <a:ext cx="31" cy="170"/>
            </a:xfrm>
            <a:custGeom>
              <a:avLst/>
              <a:gdLst>
                <a:gd name="T0" fmla="*/ 0 w 30"/>
                <a:gd name="T1" fmla="*/ 0 h 164"/>
                <a:gd name="T2" fmla="*/ 7 w 30"/>
                <a:gd name="T3" fmla="*/ 45 h 164"/>
                <a:gd name="T4" fmla="*/ 15 w 30"/>
                <a:gd name="T5" fmla="*/ 90 h 164"/>
                <a:gd name="T6" fmla="*/ 22 w 30"/>
                <a:gd name="T7" fmla="*/ 127 h 164"/>
                <a:gd name="T8" fmla="*/ 30 w 30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64">
                  <a:moveTo>
                    <a:pt x="0" y="0"/>
                  </a:moveTo>
                  <a:lnTo>
                    <a:pt x="7" y="45"/>
                  </a:lnTo>
                  <a:lnTo>
                    <a:pt x="15" y="90"/>
                  </a:lnTo>
                  <a:lnTo>
                    <a:pt x="22" y="127"/>
                  </a:lnTo>
                  <a:lnTo>
                    <a:pt x="30" y="164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35" name="Freeform 163"/>
            <p:cNvSpPr>
              <a:spLocks/>
            </p:cNvSpPr>
            <p:nvPr/>
          </p:nvSpPr>
          <p:spPr bwMode="auto">
            <a:xfrm>
              <a:off x="2357" y="3430"/>
              <a:ext cx="34" cy="109"/>
            </a:xfrm>
            <a:custGeom>
              <a:avLst/>
              <a:gdLst>
                <a:gd name="T0" fmla="*/ 0 w 33"/>
                <a:gd name="T1" fmla="*/ 0 h 105"/>
                <a:gd name="T2" fmla="*/ 7 w 33"/>
                <a:gd name="T3" fmla="*/ 34 h 105"/>
                <a:gd name="T4" fmla="*/ 14 w 33"/>
                <a:gd name="T5" fmla="*/ 60 h 105"/>
                <a:gd name="T6" fmla="*/ 26 w 33"/>
                <a:gd name="T7" fmla="*/ 86 h 105"/>
                <a:gd name="T8" fmla="*/ 33 w 33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5">
                  <a:moveTo>
                    <a:pt x="0" y="0"/>
                  </a:moveTo>
                  <a:lnTo>
                    <a:pt x="7" y="34"/>
                  </a:lnTo>
                  <a:lnTo>
                    <a:pt x="14" y="60"/>
                  </a:lnTo>
                  <a:lnTo>
                    <a:pt x="26" y="86"/>
                  </a:lnTo>
                  <a:lnTo>
                    <a:pt x="33" y="105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36" name="Freeform 164"/>
            <p:cNvSpPr>
              <a:spLocks/>
            </p:cNvSpPr>
            <p:nvPr/>
          </p:nvSpPr>
          <p:spPr bwMode="auto">
            <a:xfrm>
              <a:off x="2391" y="3539"/>
              <a:ext cx="31" cy="38"/>
            </a:xfrm>
            <a:custGeom>
              <a:avLst/>
              <a:gdLst>
                <a:gd name="T0" fmla="*/ 0 w 30"/>
                <a:gd name="T1" fmla="*/ 0 h 37"/>
                <a:gd name="T2" fmla="*/ 8 w 30"/>
                <a:gd name="T3" fmla="*/ 15 h 37"/>
                <a:gd name="T4" fmla="*/ 15 w 30"/>
                <a:gd name="T5" fmla="*/ 26 h 37"/>
                <a:gd name="T6" fmla="*/ 23 w 30"/>
                <a:gd name="T7" fmla="*/ 34 h 37"/>
                <a:gd name="T8" fmla="*/ 30 w 30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0" y="0"/>
                  </a:moveTo>
                  <a:lnTo>
                    <a:pt x="8" y="15"/>
                  </a:lnTo>
                  <a:lnTo>
                    <a:pt x="15" y="26"/>
                  </a:lnTo>
                  <a:lnTo>
                    <a:pt x="23" y="34"/>
                  </a:lnTo>
                  <a:lnTo>
                    <a:pt x="30" y="37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37" name="Freeform 165"/>
            <p:cNvSpPr>
              <a:spLocks/>
            </p:cNvSpPr>
            <p:nvPr/>
          </p:nvSpPr>
          <p:spPr bwMode="auto">
            <a:xfrm>
              <a:off x="2422" y="3539"/>
              <a:ext cx="36" cy="38"/>
            </a:xfrm>
            <a:custGeom>
              <a:avLst/>
              <a:gdLst>
                <a:gd name="T0" fmla="*/ 0 w 34"/>
                <a:gd name="T1" fmla="*/ 37 h 37"/>
                <a:gd name="T2" fmla="*/ 8 w 34"/>
                <a:gd name="T3" fmla="*/ 34 h 37"/>
                <a:gd name="T4" fmla="*/ 15 w 34"/>
                <a:gd name="T5" fmla="*/ 26 h 37"/>
                <a:gd name="T6" fmla="*/ 26 w 34"/>
                <a:gd name="T7" fmla="*/ 15 h 37"/>
                <a:gd name="T8" fmla="*/ 34 w 34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7">
                  <a:moveTo>
                    <a:pt x="0" y="37"/>
                  </a:moveTo>
                  <a:lnTo>
                    <a:pt x="8" y="34"/>
                  </a:lnTo>
                  <a:lnTo>
                    <a:pt x="15" y="26"/>
                  </a:lnTo>
                  <a:lnTo>
                    <a:pt x="26" y="15"/>
                  </a:lnTo>
                  <a:lnTo>
                    <a:pt x="34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38" name="Freeform 166"/>
            <p:cNvSpPr>
              <a:spLocks/>
            </p:cNvSpPr>
            <p:nvPr/>
          </p:nvSpPr>
          <p:spPr bwMode="auto">
            <a:xfrm>
              <a:off x="2458" y="3430"/>
              <a:ext cx="31" cy="109"/>
            </a:xfrm>
            <a:custGeom>
              <a:avLst/>
              <a:gdLst>
                <a:gd name="T0" fmla="*/ 0 w 30"/>
                <a:gd name="T1" fmla="*/ 105 h 105"/>
                <a:gd name="T2" fmla="*/ 7 w 30"/>
                <a:gd name="T3" fmla="*/ 86 h 105"/>
                <a:gd name="T4" fmla="*/ 15 w 30"/>
                <a:gd name="T5" fmla="*/ 60 h 105"/>
                <a:gd name="T6" fmla="*/ 22 w 30"/>
                <a:gd name="T7" fmla="*/ 34 h 105"/>
                <a:gd name="T8" fmla="*/ 30 w 30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5">
                  <a:moveTo>
                    <a:pt x="0" y="105"/>
                  </a:moveTo>
                  <a:lnTo>
                    <a:pt x="7" y="86"/>
                  </a:lnTo>
                  <a:lnTo>
                    <a:pt x="15" y="60"/>
                  </a:lnTo>
                  <a:lnTo>
                    <a:pt x="22" y="34"/>
                  </a:lnTo>
                  <a:lnTo>
                    <a:pt x="30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39" name="Freeform 167"/>
            <p:cNvSpPr>
              <a:spLocks/>
            </p:cNvSpPr>
            <p:nvPr/>
          </p:nvSpPr>
          <p:spPr bwMode="auto">
            <a:xfrm>
              <a:off x="2489" y="3260"/>
              <a:ext cx="34" cy="170"/>
            </a:xfrm>
            <a:custGeom>
              <a:avLst/>
              <a:gdLst>
                <a:gd name="T0" fmla="*/ 0 w 33"/>
                <a:gd name="T1" fmla="*/ 164 h 164"/>
                <a:gd name="T2" fmla="*/ 7 w 33"/>
                <a:gd name="T3" fmla="*/ 127 h 164"/>
                <a:gd name="T4" fmla="*/ 14 w 33"/>
                <a:gd name="T5" fmla="*/ 90 h 164"/>
                <a:gd name="T6" fmla="*/ 26 w 33"/>
                <a:gd name="T7" fmla="*/ 45 h 164"/>
                <a:gd name="T8" fmla="*/ 33 w 33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4">
                  <a:moveTo>
                    <a:pt x="0" y="164"/>
                  </a:moveTo>
                  <a:lnTo>
                    <a:pt x="7" y="127"/>
                  </a:lnTo>
                  <a:lnTo>
                    <a:pt x="14" y="90"/>
                  </a:lnTo>
                  <a:lnTo>
                    <a:pt x="26" y="45"/>
                  </a:lnTo>
                  <a:lnTo>
                    <a:pt x="33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40" name="Freeform 168"/>
            <p:cNvSpPr>
              <a:spLocks/>
            </p:cNvSpPr>
            <p:nvPr/>
          </p:nvSpPr>
          <p:spPr bwMode="auto">
            <a:xfrm>
              <a:off x="2523" y="3048"/>
              <a:ext cx="35" cy="212"/>
            </a:xfrm>
            <a:custGeom>
              <a:avLst/>
              <a:gdLst>
                <a:gd name="T0" fmla="*/ 0 w 34"/>
                <a:gd name="T1" fmla="*/ 205 h 205"/>
                <a:gd name="T2" fmla="*/ 8 w 34"/>
                <a:gd name="T3" fmla="*/ 157 h 205"/>
                <a:gd name="T4" fmla="*/ 19 w 34"/>
                <a:gd name="T5" fmla="*/ 108 h 205"/>
                <a:gd name="T6" fmla="*/ 34 w 34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05">
                  <a:moveTo>
                    <a:pt x="0" y="205"/>
                  </a:moveTo>
                  <a:lnTo>
                    <a:pt x="8" y="157"/>
                  </a:lnTo>
                  <a:lnTo>
                    <a:pt x="19" y="108"/>
                  </a:lnTo>
                  <a:lnTo>
                    <a:pt x="34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41" name="Freeform 169"/>
            <p:cNvSpPr>
              <a:spLocks/>
            </p:cNvSpPr>
            <p:nvPr/>
          </p:nvSpPr>
          <p:spPr bwMode="auto">
            <a:xfrm>
              <a:off x="2558" y="2812"/>
              <a:ext cx="31" cy="236"/>
            </a:xfrm>
            <a:custGeom>
              <a:avLst/>
              <a:gdLst>
                <a:gd name="T0" fmla="*/ 0 w 30"/>
                <a:gd name="T1" fmla="*/ 228 h 228"/>
                <a:gd name="T2" fmla="*/ 7 w 30"/>
                <a:gd name="T3" fmla="*/ 172 h 228"/>
                <a:gd name="T4" fmla="*/ 15 w 30"/>
                <a:gd name="T5" fmla="*/ 116 h 228"/>
                <a:gd name="T6" fmla="*/ 30 w 30"/>
                <a:gd name="T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28">
                  <a:moveTo>
                    <a:pt x="0" y="228"/>
                  </a:moveTo>
                  <a:lnTo>
                    <a:pt x="7" y="172"/>
                  </a:lnTo>
                  <a:lnTo>
                    <a:pt x="15" y="116"/>
                  </a:lnTo>
                  <a:lnTo>
                    <a:pt x="30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42" name="Freeform 170"/>
            <p:cNvSpPr>
              <a:spLocks/>
            </p:cNvSpPr>
            <p:nvPr/>
          </p:nvSpPr>
          <p:spPr bwMode="auto">
            <a:xfrm>
              <a:off x="2589" y="2576"/>
              <a:ext cx="34" cy="236"/>
            </a:xfrm>
            <a:custGeom>
              <a:avLst/>
              <a:gdLst>
                <a:gd name="T0" fmla="*/ 0 w 33"/>
                <a:gd name="T1" fmla="*/ 228 h 228"/>
                <a:gd name="T2" fmla="*/ 15 w 33"/>
                <a:gd name="T3" fmla="*/ 112 h 228"/>
                <a:gd name="T4" fmla="*/ 26 w 33"/>
                <a:gd name="T5" fmla="*/ 56 h 228"/>
                <a:gd name="T6" fmla="*/ 33 w 33"/>
                <a:gd name="T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28">
                  <a:moveTo>
                    <a:pt x="0" y="228"/>
                  </a:moveTo>
                  <a:lnTo>
                    <a:pt x="15" y="112"/>
                  </a:lnTo>
                  <a:lnTo>
                    <a:pt x="26" y="56"/>
                  </a:lnTo>
                  <a:lnTo>
                    <a:pt x="33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43" name="Freeform 171"/>
            <p:cNvSpPr>
              <a:spLocks/>
            </p:cNvSpPr>
            <p:nvPr/>
          </p:nvSpPr>
          <p:spPr bwMode="auto">
            <a:xfrm>
              <a:off x="2623" y="2364"/>
              <a:ext cx="31" cy="212"/>
            </a:xfrm>
            <a:custGeom>
              <a:avLst/>
              <a:gdLst>
                <a:gd name="T0" fmla="*/ 0 w 30"/>
                <a:gd name="T1" fmla="*/ 205 h 205"/>
                <a:gd name="T2" fmla="*/ 15 w 30"/>
                <a:gd name="T3" fmla="*/ 97 h 205"/>
                <a:gd name="T4" fmla="*/ 23 w 30"/>
                <a:gd name="T5" fmla="*/ 48 h 205"/>
                <a:gd name="T6" fmla="*/ 30 w 30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05">
                  <a:moveTo>
                    <a:pt x="0" y="205"/>
                  </a:moveTo>
                  <a:lnTo>
                    <a:pt x="15" y="97"/>
                  </a:lnTo>
                  <a:lnTo>
                    <a:pt x="23" y="48"/>
                  </a:lnTo>
                  <a:lnTo>
                    <a:pt x="30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44" name="Freeform 172"/>
            <p:cNvSpPr>
              <a:spLocks/>
            </p:cNvSpPr>
            <p:nvPr/>
          </p:nvSpPr>
          <p:spPr bwMode="auto">
            <a:xfrm>
              <a:off x="2654" y="2194"/>
              <a:ext cx="35" cy="170"/>
            </a:xfrm>
            <a:custGeom>
              <a:avLst/>
              <a:gdLst>
                <a:gd name="T0" fmla="*/ 0 w 34"/>
                <a:gd name="T1" fmla="*/ 164 h 164"/>
                <a:gd name="T2" fmla="*/ 8 w 34"/>
                <a:gd name="T3" fmla="*/ 119 h 164"/>
                <a:gd name="T4" fmla="*/ 15 w 34"/>
                <a:gd name="T5" fmla="*/ 74 h 164"/>
                <a:gd name="T6" fmla="*/ 26 w 34"/>
                <a:gd name="T7" fmla="*/ 37 h 164"/>
                <a:gd name="T8" fmla="*/ 34 w 34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4">
                  <a:moveTo>
                    <a:pt x="0" y="164"/>
                  </a:moveTo>
                  <a:lnTo>
                    <a:pt x="8" y="119"/>
                  </a:lnTo>
                  <a:lnTo>
                    <a:pt x="15" y="74"/>
                  </a:lnTo>
                  <a:lnTo>
                    <a:pt x="26" y="37"/>
                  </a:lnTo>
                  <a:lnTo>
                    <a:pt x="34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45" name="Freeform 173"/>
            <p:cNvSpPr>
              <a:spLocks/>
            </p:cNvSpPr>
            <p:nvPr/>
          </p:nvSpPr>
          <p:spPr bwMode="auto">
            <a:xfrm>
              <a:off x="2689" y="2085"/>
              <a:ext cx="34" cy="109"/>
            </a:xfrm>
            <a:custGeom>
              <a:avLst/>
              <a:gdLst>
                <a:gd name="T0" fmla="*/ 0 w 33"/>
                <a:gd name="T1" fmla="*/ 105 h 105"/>
                <a:gd name="T2" fmla="*/ 7 w 33"/>
                <a:gd name="T3" fmla="*/ 71 h 105"/>
                <a:gd name="T4" fmla="*/ 18 w 33"/>
                <a:gd name="T5" fmla="*/ 45 h 105"/>
                <a:gd name="T6" fmla="*/ 26 w 33"/>
                <a:gd name="T7" fmla="*/ 19 h 105"/>
                <a:gd name="T8" fmla="*/ 33 w 33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5">
                  <a:moveTo>
                    <a:pt x="0" y="105"/>
                  </a:moveTo>
                  <a:lnTo>
                    <a:pt x="7" y="71"/>
                  </a:lnTo>
                  <a:lnTo>
                    <a:pt x="18" y="45"/>
                  </a:lnTo>
                  <a:lnTo>
                    <a:pt x="26" y="19"/>
                  </a:lnTo>
                  <a:lnTo>
                    <a:pt x="33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46" name="Freeform 174"/>
            <p:cNvSpPr>
              <a:spLocks/>
            </p:cNvSpPr>
            <p:nvPr/>
          </p:nvSpPr>
          <p:spPr bwMode="auto">
            <a:xfrm>
              <a:off x="2723" y="2047"/>
              <a:ext cx="31" cy="38"/>
            </a:xfrm>
            <a:custGeom>
              <a:avLst/>
              <a:gdLst>
                <a:gd name="T0" fmla="*/ 0 w 30"/>
                <a:gd name="T1" fmla="*/ 37 h 37"/>
                <a:gd name="T2" fmla="*/ 8 w 30"/>
                <a:gd name="T3" fmla="*/ 22 h 37"/>
                <a:gd name="T4" fmla="*/ 15 w 30"/>
                <a:gd name="T5" fmla="*/ 11 h 37"/>
                <a:gd name="T6" fmla="*/ 23 w 30"/>
                <a:gd name="T7" fmla="*/ 3 h 37"/>
                <a:gd name="T8" fmla="*/ 30 w 30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0" y="37"/>
                  </a:moveTo>
                  <a:lnTo>
                    <a:pt x="8" y="22"/>
                  </a:lnTo>
                  <a:lnTo>
                    <a:pt x="15" y="11"/>
                  </a:lnTo>
                  <a:lnTo>
                    <a:pt x="23" y="3"/>
                  </a:lnTo>
                  <a:lnTo>
                    <a:pt x="30" y="0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47" name="Freeform 175"/>
            <p:cNvSpPr>
              <a:spLocks/>
            </p:cNvSpPr>
            <p:nvPr/>
          </p:nvSpPr>
          <p:spPr bwMode="auto">
            <a:xfrm>
              <a:off x="2754" y="2047"/>
              <a:ext cx="35" cy="38"/>
            </a:xfrm>
            <a:custGeom>
              <a:avLst/>
              <a:gdLst>
                <a:gd name="T0" fmla="*/ 0 w 34"/>
                <a:gd name="T1" fmla="*/ 0 h 37"/>
                <a:gd name="T2" fmla="*/ 8 w 34"/>
                <a:gd name="T3" fmla="*/ 3 h 37"/>
                <a:gd name="T4" fmla="*/ 15 w 34"/>
                <a:gd name="T5" fmla="*/ 11 h 37"/>
                <a:gd name="T6" fmla="*/ 26 w 34"/>
                <a:gd name="T7" fmla="*/ 22 h 37"/>
                <a:gd name="T8" fmla="*/ 34 w 34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7">
                  <a:moveTo>
                    <a:pt x="0" y="0"/>
                  </a:moveTo>
                  <a:lnTo>
                    <a:pt x="8" y="3"/>
                  </a:lnTo>
                  <a:lnTo>
                    <a:pt x="15" y="11"/>
                  </a:lnTo>
                  <a:lnTo>
                    <a:pt x="26" y="22"/>
                  </a:lnTo>
                  <a:lnTo>
                    <a:pt x="34" y="37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48" name="Freeform 176"/>
            <p:cNvSpPr>
              <a:spLocks/>
            </p:cNvSpPr>
            <p:nvPr/>
          </p:nvSpPr>
          <p:spPr bwMode="auto">
            <a:xfrm>
              <a:off x="2789" y="2085"/>
              <a:ext cx="31" cy="109"/>
            </a:xfrm>
            <a:custGeom>
              <a:avLst/>
              <a:gdLst>
                <a:gd name="T0" fmla="*/ 0 w 30"/>
                <a:gd name="T1" fmla="*/ 0 h 105"/>
                <a:gd name="T2" fmla="*/ 7 w 30"/>
                <a:gd name="T3" fmla="*/ 19 h 105"/>
                <a:gd name="T4" fmla="*/ 15 w 30"/>
                <a:gd name="T5" fmla="*/ 45 h 105"/>
                <a:gd name="T6" fmla="*/ 22 w 30"/>
                <a:gd name="T7" fmla="*/ 71 h 105"/>
                <a:gd name="T8" fmla="*/ 30 w 30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5">
                  <a:moveTo>
                    <a:pt x="0" y="0"/>
                  </a:moveTo>
                  <a:lnTo>
                    <a:pt x="7" y="19"/>
                  </a:lnTo>
                  <a:lnTo>
                    <a:pt x="15" y="45"/>
                  </a:lnTo>
                  <a:lnTo>
                    <a:pt x="22" y="71"/>
                  </a:lnTo>
                  <a:lnTo>
                    <a:pt x="30" y="105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49" name="Freeform 177"/>
            <p:cNvSpPr>
              <a:spLocks/>
            </p:cNvSpPr>
            <p:nvPr/>
          </p:nvSpPr>
          <p:spPr bwMode="auto">
            <a:xfrm>
              <a:off x="2820" y="2194"/>
              <a:ext cx="34" cy="170"/>
            </a:xfrm>
            <a:custGeom>
              <a:avLst/>
              <a:gdLst>
                <a:gd name="T0" fmla="*/ 0 w 33"/>
                <a:gd name="T1" fmla="*/ 0 h 164"/>
                <a:gd name="T2" fmla="*/ 7 w 33"/>
                <a:gd name="T3" fmla="*/ 37 h 164"/>
                <a:gd name="T4" fmla="*/ 15 w 33"/>
                <a:gd name="T5" fmla="*/ 74 h 164"/>
                <a:gd name="T6" fmla="*/ 26 w 33"/>
                <a:gd name="T7" fmla="*/ 119 h 164"/>
                <a:gd name="T8" fmla="*/ 33 w 33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4">
                  <a:moveTo>
                    <a:pt x="0" y="0"/>
                  </a:moveTo>
                  <a:lnTo>
                    <a:pt x="7" y="37"/>
                  </a:lnTo>
                  <a:lnTo>
                    <a:pt x="15" y="74"/>
                  </a:lnTo>
                  <a:lnTo>
                    <a:pt x="26" y="119"/>
                  </a:lnTo>
                  <a:lnTo>
                    <a:pt x="33" y="164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50" name="Freeform 178"/>
            <p:cNvSpPr>
              <a:spLocks/>
            </p:cNvSpPr>
            <p:nvPr/>
          </p:nvSpPr>
          <p:spPr bwMode="auto">
            <a:xfrm>
              <a:off x="2854" y="2364"/>
              <a:ext cx="31" cy="212"/>
            </a:xfrm>
            <a:custGeom>
              <a:avLst/>
              <a:gdLst>
                <a:gd name="T0" fmla="*/ 0 w 30"/>
                <a:gd name="T1" fmla="*/ 0 h 205"/>
                <a:gd name="T2" fmla="*/ 8 w 30"/>
                <a:gd name="T3" fmla="*/ 48 h 205"/>
                <a:gd name="T4" fmla="*/ 15 w 30"/>
                <a:gd name="T5" fmla="*/ 97 h 205"/>
                <a:gd name="T6" fmla="*/ 30 w 30"/>
                <a:gd name="T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05">
                  <a:moveTo>
                    <a:pt x="0" y="0"/>
                  </a:moveTo>
                  <a:lnTo>
                    <a:pt x="8" y="48"/>
                  </a:lnTo>
                  <a:lnTo>
                    <a:pt x="15" y="97"/>
                  </a:lnTo>
                  <a:lnTo>
                    <a:pt x="30" y="205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51" name="Freeform 179"/>
            <p:cNvSpPr>
              <a:spLocks/>
            </p:cNvSpPr>
            <p:nvPr/>
          </p:nvSpPr>
          <p:spPr bwMode="auto">
            <a:xfrm>
              <a:off x="2885" y="2576"/>
              <a:ext cx="35" cy="236"/>
            </a:xfrm>
            <a:custGeom>
              <a:avLst/>
              <a:gdLst>
                <a:gd name="T0" fmla="*/ 0 w 34"/>
                <a:gd name="T1" fmla="*/ 0 h 228"/>
                <a:gd name="T2" fmla="*/ 15 w 34"/>
                <a:gd name="T3" fmla="*/ 112 h 228"/>
                <a:gd name="T4" fmla="*/ 34 w 34"/>
                <a:gd name="T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228">
                  <a:moveTo>
                    <a:pt x="0" y="0"/>
                  </a:moveTo>
                  <a:lnTo>
                    <a:pt x="15" y="112"/>
                  </a:lnTo>
                  <a:lnTo>
                    <a:pt x="34" y="228"/>
                  </a:lnTo>
                </a:path>
              </a:pathLst>
            </a:custGeom>
            <a:noFill/>
            <a:ln w="11176" cap="flat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6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56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6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6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6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6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56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8" grpId="0"/>
      <p:bldP spid="156679" grpId="0"/>
      <p:bldP spid="156680" grpId="0"/>
      <p:bldP spid="156681" grpId="0"/>
      <p:bldP spid="156683" grpId="0" build="p" autoUpdateAnimBg="0"/>
      <p:bldP spid="15680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The Wave Equation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Sinusoidal waves can be represented by the following equation.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	y(</a:t>
            </a:r>
            <a:r>
              <a:rPr lang="en-US" altLang="en-US" sz="2400" dirty="0" err="1"/>
              <a:t>x,t</a:t>
            </a:r>
            <a:r>
              <a:rPr lang="en-US" altLang="en-US" sz="2400" dirty="0"/>
              <a:t>) = </a:t>
            </a:r>
            <a:r>
              <a:rPr lang="en-US" altLang="en-US" sz="2400" dirty="0" err="1"/>
              <a:t>y</a:t>
            </a:r>
            <a:r>
              <a:rPr lang="en-US" altLang="en-US" sz="2400" baseline="-25000" dirty="0" err="1"/>
              <a:t>m</a:t>
            </a:r>
            <a:r>
              <a:rPr lang="en-US" altLang="en-US" sz="2400" dirty="0" err="1"/>
              <a:t>sin</a:t>
            </a:r>
            <a:r>
              <a:rPr lang="en-US" altLang="en-US" sz="2400" dirty="0"/>
              <a:t>(</a:t>
            </a:r>
            <a:r>
              <a:rPr lang="en-US" altLang="en-US" sz="2400" dirty="0">
                <a:sym typeface="Symbol" panose="05050102010706020507" pitchFamily="18" charset="2"/>
              </a:rPr>
              <a:t>t</a:t>
            </a:r>
            <a:r>
              <a:rPr lang="en-US" altLang="en-US" sz="2400" dirty="0"/>
              <a:t> - </a:t>
            </a:r>
            <a:r>
              <a:rPr lang="en-US" altLang="en-US" sz="2400" dirty="0">
                <a:sym typeface="Symbol" panose="05050102010706020507" pitchFamily="18" charset="2"/>
              </a:rPr>
              <a:t></a:t>
            </a:r>
            <a:r>
              <a:rPr lang="en-US" altLang="en-US" sz="2400" dirty="0"/>
              <a:t>x</a:t>
            </a:r>
            <a:r>
              <a:rPr lang="en-US" altLang="en-US" sz="2400" dirty="0">
                <a:sym typeface="Symbol" panose="05050102010706020507" pitchFamily="18" charset="2"/>
              </a:rPr>
              <a:t>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ym typeface="Symbol" panose="05050102010706020507" pitchFamily="18" charset="2"/>
              </a:rPr>
              <a:t>			     </a:t>
            </a:r>
            <a:r>
              <a:rPr lang="en-US" altLang="en-US" sz="2000" dirty="0">
                <a:sym typeface="Symbol" panose="05050102010706020507" pitchFamily="18" charset="2"/>
              </a:rPr>
              <a:t>Where: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>
                <a:sym typeface="Symbol" panose="05050102010706020507" pitchFamily="18" charset="2"/>
              </a:rPr>
              <a:t>				</a:t>
            </a:r>
            <a:r>
              <a:rPr lang="en-US" altLang="en-US" sz="2000" dirty="0" err="1">
                <a:sym typeface="Symbol" panose="05050102010706020507" pitchFamily="18" charset="2"/>
              </a:rPr>
              <a:t>y</a:t>
            </a:r>
            <a:r>
              <a:rPr lang="en-US" altLang="en-US" sz="2000" baseline="-25000" dirty="0" err="1">
                <a:sym typeface="Symbol" panose="05050102010706020507" pitchFamily="18" charset="2"/>
              </a:rPr>
              <a:t>m</a:t>
            </a:r>
            <a:r>
              <a:rPr lang="en-US" altLang="en-US" sz="2000" dirty="0">
                <a:sym typeface="Symbol" panose="05050102010706020507" pitchFamily="18" charset="2"/>
              </a:rPr>
              <a:t> = amplitude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>
                <a:sym typeface="Symbol" panose="05050102010706020507" pitchFamily="18" charset="2"/>
              </a:rPr>
              <a:t>				</a:t>
            </a:r>
            <a:r>
              <a:rPr lang="en-US" altLang="en-US" sz="2400" dirty="0">
                <a:sym typeface="Symbol" panose="05050102010706020507" pitchFamily="18" charset="2"/>
              </a:rPr>
              <a:t></a:t>
            </a:r>
            <a:r>
              <a:rPr lang="en-US" altLang="en-US" sz="2000" dirty="0">
                <a:sym typeface="Symbol" panose="05050102010706020507" pitchFamily="18" charset="2"/>
              </a:rPr>
              <a:t> = angular wave number (2/</a:t>
            </a:r>
            <a:r>
              <a:rPr lang="en-US" altLang="en-US" sz="2000" dirty="0">
                <a:sym typeface="Symbol"/>
              </a:rPr>
              <a:t></a:t>
            </a:r>
            <a:r>
              <a:rPr lang="en-US" altLang="en-US" sz="2000" dirty="0">
                <a:sym typeface="MT Symbol" panose="04000400000000000000" pitchFamily="82" charset="2"/>
              </a:rPr>
              <a:t>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>
                <a:sym typeface="Symbol" panose="05050102010706020507" pitchFamily="18" charset="2"/>
              </a:rPr>
              <a:t>				x = position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>
                <a:sym typeface="Symbol" panose="05050102010706020507" pitchFamily="18" charset="2"/>
              </a:rPr>
              <a:t>				 = angular frequency (2f)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>
                <a:sym typeface="Symbol" panose="05050102010706020507" pitchFamily="18" charset="2"/>
              </a:rPr>
              <a:t>				t = time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r>
              <a:rPr lang="en-US" altLang="en-US" sz="2000" dirty="0">
                <a:sym typeface="Symbol" panose="05050102010706020507" pitchFamily="18" charset="2"/>
              </a:rPr>
              <a:t>Note that the sum (</a:t>
            </a:r>
            <a:r>
              <a:rPr lang="en-US" altLang="en-US" sz="2400" dirty="0">
                <a:sym typeface="Symbol" panose="05050102010706020507" pitchFamily="18" charset="2"/>
              </a:rPr>
              <a:t>t</a:t>
            </a:r>
            <a:r>
              <a:rPr lang="en-US" altLang="en-US" sz="2400" dirty="0"/>
              <a:t> - </a:t>
            </a:r>
            <a:r>
              <a:rPr lang="en-US" altLang="en-US" sz="2400" dirty="0">
                <a:sym typeface="Symbol" panose="05050102010706020507" pitchFamily="18" charset="2"/>
              </a:rPr>
              <a:t></a:t>
            </a:r>
            <a:r>
              <a:rPr lang="en-US" altLang="en-US" sz="2400" dirty="0"/>
              <a:t>x)</a:t>
            </a:r>
            <a:r>
              <a:rPr lang="en-US" altLang="en-US" sz="2000" dirty="0">
                <a:sym typeface="Symbol" panose="05050102010706020507" pitchFamily="18" charset="2"/>
              </a:rPr>
              <a:t> is in radians, not degrees.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9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9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49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uiExpand="1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630" name="Group 102"/>
          <p:cNvGrpSpPr>
            <a:grpSpLocks/>
          </p:cNvGrpSpPr>
          <p:nvPr/>
        </p:nvGrpSpPr>
        <p:grpSpPr bwMode="auto">
          <a:xfrm>
            <a:off x="4294188" y="3128963"/>
            <a:ext cx="4532312" cy="2773362"/>
            <a:chOff x="2705" y="1971"/>
            <a:chExt cx="2855" cy="1747"/>
          </a:xfrm>
        </p:grpSpPr>
        <p:grpSp>
          <p:nvGrpSpPr>
            <p:cNvPr id="150533" name="Group 5"/>
            <p:cNvGrpSpPr>
              <a:grpSpLocks noChangeAspect="1"/>
            </p:cNvGrpSpPr>
            <p:nvPr/>
          </p:nvGrpSpPr>
          <p:grpSpPr bwMode="auto">
            <a:xfrm>
              <a:off x="2705" y="1971"/>
              <a:ext cx="2854" cy="1747"/>
              <a:chOff x="1636" y="2132"/>
              <a:chExt cx="3347" cy="2049"/>
            </a:xfrm>
          </p:grpSpPr>
          <p:sp>
            <p:nvSpPr>
              <p:cNvPr id="150534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636" y="2132"/>
                <a:ext cx="3347" cy="204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0535" name="Group 7"/>
              <p:cNvGrpSpPr>
                <a:grpSpLocks noChangeAspect="1"/>
              </p:cNvGrpSpPr>
              <p:nvPr/>
            </p:nvGrpSpPr>
            <p:grpSpPr bwMode="auto">
              <a:xfrm>
                <a:off x="1785" y="2242"/>
                <a:ext cx="3108" cy="1823"/>
                <a:chOff x="1785" y="2197"/>
                <a:chExt cx="3108" cy="1823"/>
              </a:xfrm>
            </p:grpSpPr>
            <p:sp>
              <p:nvSpPr>
                <p:cNvPr id="150536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1799" y="2197"/>
                  <a:ext cx="2" cy="182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37" name="Line 9"/>
                <p:cNvSpPr>
                  <a:spLocks noChangeAspect="1" noChangeShapeType="1"/>
                </p:cNvSpPr>
                <p:nvPr/>
              </p:nvSpPr>
              <p:spPr bwMode="auto">
                <a:xfrm>
                  <a:off x="1785" y="4019"/>
                  <a:ext cx="1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38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1785" y="3716"/>
                  <a:ext cx="1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39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1785" y="3410"/>
                  <a:ext cx="14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40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785" y="3107"/>
                  <a:ext cx="14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41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1785" y="2806"/>
                  <a:ext cx="1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42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785" y="2499"/>
                  <a:ext cx="1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43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1785" y="2197"/>
                  <a:ext cx="1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44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799" y="3107"/>
                  <a:ext cx="3093" cy="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45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799" y="3090"/>
                  <a:ext cx="2" cy="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46" name="Line 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108" y="3090"/>
                  <a:ext cx="1" cy="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47" name="Line 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416" y="3090"/>
                  <a:ext cx="1" cy="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48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729" y="3090"/>
                  <a:ext cx="2" cy="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49" name="Line 2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038" y="3090"/>
                  <a:ext cx="1" cy="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50" name="Line 2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6" y="3090"/>
                  <a:ext cx="1" cy="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51" name="Line 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54" y="3090"/>
                  <a:ext cx="1" cy="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52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62" y="3090"/>
                  <a:ext cx="1" cy="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53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276" y="3090"/>
                  <a:ext cx="1" cy="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54" name="Line 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584" y="3090"/>
                  <a:ext cx="1" cy="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55" name="Line 2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92" y="3090"/>
                  <a:ext cx="1" cy="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56" name="Freeform 28"/>
                <p:cNvSpPr>
                  <a:spLocks noChangeAspect="1"/>
                </p:cNvSpPr>
                <p:nvPr/>
              </p:nvSpPr>
              <p:spPr bwMode="auto">
                <a:xfrm>
                  <a:off x="1799" y="2919"/>
                  <a:ext cx="64" cy="188"/>
                </a:xfrm>
                <a:custGeom>
                  <a:avLst/>
                  <a:gdLst>
                    <a:gd name="T0" fmla="*/ 0 w 44"/>
                    <a:gd name="T1" fmla="*/ 145 h 145"/>
                    <a:gd name="T2" fmla="*/ 24 w 44"/>
                    <a:gd name="T3" fmla="*/ 71 h 145"/>
                    <a:gd name="T4" fmla="*/ 44 w 44"/>
                    <a:gd name="T5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45">
                      <a:moveTo>
                        <a:pt x="0" y="145"/>
                      </a:moveTo>
                      <a:lnTo>
                        <a:pt x="24" y="71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57" name="Freeform 29"/>
                <p:cNvSpPr>
                  <a:spLocks noChangeAspect="1"/>
                </p:cNvSpPr>
                <p:nvPr/>
              </p:nvSpPr>
              <p:spPr bwMode="auto">
                <a:xfrm>
                  <a:off x="1863" y="2749"/>
                  <a:ext cx="59" cy="170"/>
                </a:xfrm>
                <a:custGeom>
                  <a:avLst/>
                  <a:gdLst>
                    <a:gd name="T0" fmla="*/ 0 w 41"/>
                    <a:gd name="T1" fmla="*/ 132 h 132"/>
                    <a:gd name="T2" fmla="*/ 20 w 41"/>
                    <a:gd name="T3" fmla="*/ 64 h 132"/>
                    <a:gd name="T4" fmla="*/ 31 w 41"/>
                    <a:gd name="T5" fmla="*/ 30 h 132"/>
                    <a:gd name="T6" fmla="*/ 41 w 41"/>
                    <a:gd name="T7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132">
                      <a:moveTo>
                        <a:pt x="0" y="132"/>
                      </a:moveTo>
                      <a:lnTo>
                        <a:pt x="20" y="64"/>
                      </a:lnTo>
                      <a:lnTo>
                        <a:pt x="31" y="30"/>
                      </a:lnTo>
                      <a:lnTo>
                        <a:pt x="41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58" name="Freeform 30"/>
                <p:cNvSpPr>
                  <a:spLocks noChangeAspect="1"/>
                </p:cNvSpPr>
                <p:nvPr/>
              </p:nvSpPr>
              <p:spPr bwMode="auto">
                <a:xfrm>
                  <a:off x="1922" y="2616"/>
                  <a:ext cx="64" cy="133"/>
                </a:xfrm>
                <a:custGeom>
                  <a:avLst/>
                  <a:gdLst>
                    <a:gd name="T0" fmla="*/ 0 w 44"/>
                    <a:gd name="T1" fmla="*/ 102 h 102"/>
                    <a:gd name="T2" fmla="*/ 20 w 44"/>
                    <a:gd name="T3" fmla="*/ 48 h 102"/>
                    <a:gd name="T4" fmla="*/ 44 w 44"/>
                    <a:gd name="T5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02">
                      <a:moveTo>
                        <a:pt x="0" y="102"/>
                      </a:moveTo>
                      <a:lnTo>
                        <a:pt x="20" y="48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59" name="Freeform 31"/>
                <p:cNvSpPr>
                  <a:spLocks noChangeAspect="1"/>
                </p:cNvSpPr>
                <p:nvPr/>
              </p:nvSpPr>
              <p:spPr bwMode="auto">
                <a:xfrm>
                  <a:off x="1986" y="2530"/>
                  <a:ext cx="64" cy="86"/>
                </a:xfrm>
                <a:custGeom>
                  <a:avLst/>
                  <a:gdLst>
                    <a:gd name="T0" fmla="*/ 0 w 44"/>
                    <a:gd name="T1" fmla="*/ 67 h 67"/>
                    <a:gd name="T2" fmla="*/ 23 w 44"/>
                    <a:gd name="T3" fmla="*/ 30 h 67"/>
                    <a:gd name="T4" fmla="*/ 34 w 44"/>
                    <a:gd name="T5" fmla="*/ 13 h 67"/>
                    <a:gd name="T6" fmla="*/ 44 w 44"/>
                    <a:gd name="T7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67">
                      <a:moveTo>
                        <a:pt x="0" y="67"/>
                      </a:moveTo>
                      <a:lnTo>
                        <a:pt x="23" y="30"/>
                      </a:lnTo>
                      <a:lnTo>
                        <a:pt x="34" y="13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60" name="Freeform 32"/>
                <p:cNvSpPr>
                  <a:spLocks noChangeAspect="1"/>
                </p:cNvSpPr>
                <p:nvPr/>
              </p:nvSpPr>
              <p:spPr bwMode="auto">
                <a:xfrm>
                  <a:off x="2050" y="2499"/>
                  <a:ext cx="58" cy="31"/>
                </a:xfrm>
                <a:custGeom>
                  <a:avLst/>
                  <a:gdLst>
                    <a:gd name="T0" fmla="*/ 0 w 40"/>
                    <a:gd name="T1" fmla="*/ 24 h 24"/>
                    <a:gd name="T2" fmla="*/ 10 w 40"/>
                    <a:gd name="T3" fmla="*/ 14 h 24"/>
                    <a:gd name="T4" fmla="*/ 20 w 40"/>
                    <a:gd name="T5" fmla="*/ 7 h 24"/>
                    <a:gd name="T6" fmla="*/ 30 w 40"/>
                    <a:gd name="T7" fmla="*/ 0 h 24"/>
                    <a:gd name="T8" fmla="*/ 40 w 40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4">
                      <a:moveTo>
                        <a:pt x="0" y="24"/>
                      </a:moveTo>
                      <a:lnTo>
                        <a:pt x="10" y="14"/>
                      </a:lnTo>
                      <a:lnTo>
                        <a:pt x="20" y="7"/>
                      </a:lnTo>
                      <a:lnTo>
                        <a:pt x="30" y="0"/>
                      </a:lnTo>
                      <a:lnTo>
                        <a:pt x="40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61" name="Freeform 33"/>
                <p:cNvSpPr>
                  <a:spLocks noChangeAspect="1"/>
                </p:cNvSpPr>
                <p:nvPr/>
              </p:nvSpPr>
              <p:spPr bwMode="auto">
                <a:xfrm>
                  <a:off x="2108" y="2499"/>
                  <a:ext cx="63" cy="31"/>
                </a:xfrm>
                <a:custGeom>
                  <a:avLst/>
                  <a:gdLst>
                    <a:gd name="T0" fmla="*/ 0 w 44"/>
                    <a:gd name="T1" fmla="*/ 0 h 24"/>
                    <a:gd name="T2" fmla="*/ 10 w 44"/>
                    <a:gd name="T3" fmla="*/ 0 h 24"/>
                    <a:gd name="T4" fmla="*/ 21 w 44"/>
                    <a:gd name="T5" fmla="*/ 7 h 24"/>
                    <a:gd name="T6" fmla="*/ 34 w 44"/>
                    <a:gd name="T7" fmla="*/ 14 h 24"/>
                    <a:gd name="T8" fmla="*/ 44 w 44"/>
                    <a:gd name="T9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24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21" y="7"/>
                      </a:lnTo>
                      <a:lnTo>
                        <a:pt x="34" y="14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62" name="Freeform 34"/>
                <p:cNvSpPr>
                  <a:spLocks noChangeAspect="1"/>
                </p:cNvSpPr>
                <p:nvPr/>
              </p:nvSpPr>
              <p:spPr bwMode="auto">
                <a:xfrm>
                  <a:off x="2171" y="2530"/>
                  <a:ext cx="59" cy="86"/>
                </a:xfrm>
                <a:custGeom>
                  <a:avLst/>
                  <a:gdLst>
                    <a:gd name="T0" fmla="*/ 0 w 41"/>
                    <a:gd name="T1" fmla="*/ 0 h 67"/>
                    <a:gd name="T2" fmla="*/ 10 w 41"/>
                    <a:gd name="T3" fmla="*/ 13 h 67"/>
                    <a:gd name="T4" fmla="*/ 21 w 41"/>
                    <a:gd name="T5" fmla="*/ 30 h 67"/>
                    <a:gd name="T6" fmla="*/ 41 w 41"/>
                    <a:gd name="T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67">
                      <a:moveTo>
                        <a:pt x="0" y="0"/>
                      </a:moveTo>
                      <a:lnTo>
                        <a:pt x="10" y="13"/>
                      </a:lnTo>
                      <a:lnTo>
                        <a:pt x="21" y="30"/>
                      </a:lnTo>
                      <a:lnTo>
                        <a:pt x="41" y="67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63" name="Freeform 35"/>
                <p:cNvSpPr>
                  <a:spLocks noChangeAspect="1"/>
                </p:cNvSpPr>
                <p:nvPr/>
              </p:nvSpPr>
              <p:spPr bwMode="auto">
                <a:xfrm>
                  <a:off x="2230" y="2616"/>
                  <a:ext cx="64" cy="133"/>
                </a:xfrm>
                <a:custGeom>
                  <a:avLst/>
                  <a:gdLst>
                    <a:gd name="T0" fmla="*/ 0 w 44"/>
                    <a:gd name="T1" fmla="*/ 0 h 102"/>
                    <a:gd name="T2" fmla="*/ 20 w 44"/>
                    <a:gd name="T3" fmla="*/ 48 h 102"/>
                    <a:gd name="T4" fmla="*/ 44 w 44"/>
                    <a:gd name="T5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02">
                      <a:moveTo>
                        <a:pt x="0" y="0"/>
                      </a:moveTo>
                      <a:lnTo>
                        <a:pt x="20" y="48"/>
                      </a:lnTo>
                      <a:lnTo>
                        <a:pt x="44" y="102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64" name="Freeform 36"/>
                <p:cNvSpPr>
                  <a:spLocks noChangeAspect="1"/>
                </p:cNvSpPr>
                <p:nvPr/>
              </p:nvSpPr>
              <p:spPr bwMode="auto">
                <a:xfrm>
                  <a:off x="2294" y="2749"/>
                  <a:ext cx="64" cy="170"/>
                </a:xfrm>
                <a:custGeom>
                  <a:avLst/>
                  <a:gdLst>
                    <a:gd name="T0" fmla="*/ 0 w 44"/>
                    <a:gd name="T1" fmla="*/ 0 h 132"/>
                    <a:gd name="T2" fmla="*/ 10 w 44"/>
                    <a:gd name="T3" fmla="*/ 30 h 132"/>
                    <a:gd name="T4" fmla="*/ 24 w 44"/>
                    <a:gd name="T5" fmla="*/ 64 h 132"/>
                    <a:gd name="T6" fmla="*/ 44 w 44"/>
                    <a:gd name="T7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132">
                      <a:moveTo>
                        <a:pt x="0" y="0"/>
                      </a:moveTo>
                      <a:lnTo>
                        <a:pt x="10" y="30"/>
                      </a:lnTo>
                      <a:lnTo>
                        <a:pt x="24" y="64"/>
                      </a:lnTo>
                      <a:lnTo>
                        <a:pt x="44" y="132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65" name="Freeform 37"/>
                <p:cNvSpPr>
                  <a:spLocks noChangeAspect="1"/>
                </p:cNvSpPr>
                <p:nvPr/>
              </p:nvSpPr>
              <p:spPr bwMode="auto">
                <a:xfrm>
                  <a:off x="2358" y="2919"/>
                  <a:ext cx="58" cy="188"/>
                </a:xfrm>
                <a:custGeom>
                  <a:avLst/>
                  <a:gdLst>
                    <a:gd name="T0" fmla="*/ 0 w 40"/>
                    <a:gd name="T1" fmla="*/ 0 h 145"/>
                    <a:gd name="T2" fmla="*/ 20 w 40"/>
                    <a:gd name="T3" fmla="*/ 71 h 145"/>
                    <a:gd name="T4" fmla="*/ 40 w 40"/>
                    <a:gd name="T5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145">
                      <a:moveTo>
                        <a:pt x="0" y="0"/>
                      </a:moveTo>
                      <a:lnTo>
                        <a:pt x="20" y="71"/>
                      </a:lnTo>
                      <a:lnTo>
                        <a:pt x="40" y="145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66" name="Freeform 38"/>
                <p:cNvSpPr>
                  <a:spLocks noChangeAspect="1"/>
                </p:cNvSpPr>
                <p:nvPr/>
              </p:nvSpPr>
              <p:spPr bwMode="auto">
                <a:xfrm>
                  <a:off x="2416" y="3107"/>
                  <a:ext cx="63" cy="189"/>
                </a:xfrm>
                <a:custGeom>
                  <a:avLst/>
                  <a:gdLst>
                    <a:gd name="T0" fmla="*/ 0 w 44"/>
                    <a:gd name="T1" fmla="*/ 0 h 146"/>
                    <a:gd name="T2" fmla="*/ 21 w 44"/>
                    <a:gd name="T3" fmla="*/ 75 h 146"/>
                    <a:gd name="T4" fmla="*/ 44 w 44"/>
                    <a:gd name="T5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46">
                      <a:moveTo>
                        <a:pt x="0" y="0"/>
                      </a:moveTo>
                      <a:lnTo>
                        <a:pt x="21" y="75"/>
                      </a:lnTo>
                      <a:lnTo>
                        <a:pt x="44" y="146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67" name="Freeform 39"/>
                <p:cNvSpPr>
                  <a:spLocks noChangeAspect="1"/>
                </p:cNvSpPr>
                <p:nvPr/>
              </p:nvSpPr>
              <p:spPr bwMode="auto">
                <a:xfrm>
                  <a:off x="2479" y="3296"/>
                  <a:ext cx="64" cy="171"/>
                </a:xfrm>
                <a:custGeom>
                  <a:avLst/>
                  <a:gdLst>
                    <a:gd name="T0" fmla="*/ 0 w 44"/>
                    <a:gd name="T1" fmla="*/ 0 h 132"/>
                    <a:gd name="T2" fmla="*/ 24 w 44"/>
                    <a:gd name="T3" fmla="*/ 67 h 132"/>
                    <a:gd name="T4" fmla="*/ 34 w 44"/>
                    <a:gd name="T5" fmla="*/ 101 h 132"/>
                    <a:gd name="T6" fmla="*/ 44 w 44"/>
                    <a:gd name="T7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132">
                      <a:moveTo>
                        <a:pt x="0" y="0"/>
                      </a:moveTo>
                      <a:lnTo>
                        <a:pt x="24" y="67"/>
                      </a:lnTo>
                      <a:lnTo>
                        <a:pt x="34" y="101"/>
                      </a:lnTo>
                      <a:lnTo>
                        <a:pt x="44" y="132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68" name="Freeform 40"/>
                <p:cNvSpPr>
                  <a:spLocks noChangeAspect="1"/>
                </p:cNvSpPr>
                <p:nvPr/>
              </p:nvSpPr>
              <p:spPr bwMode="auto">
                <a:xfrm>
                  <a:off x="2543" y="3467"/>
                  <a:ext cx="59" cy="131"/>
                </a:xfrm>
                <a:custGeom>
                  <a:avLst/>
                  <a:gdLst>
                    <a:gd name="T0" fmla="*/ 0 w 41"/>
                    <a:gd name="T1" fmla="*/ 0 h 101"/>
                    <a:gd name="T2" fmla="*/ 21 w 41"/>
                    <a:gd name="T3" fmla="*/ 54 h 101"/>
                    <a:gd name="T4" fmla="*/ 41 w 41"/>
                    <a:gd name="T5" fmla="*/ 101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1" h="101">
                      <a:moveTo>
                        <a:pt x="0" y="0"/>
                      </a:moveTo>
                      <a:lnTo>
                        <a:pt x="21" y="54"/>
                      </a:lnTo>
                      <a:lnTo>
                        <a:pt x="41" y="101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69" name="Freeform 41"/>
                <p:cNvSpPr>
                  <a:spLocks noChangeAspect="1"/>
                </p:cNvSpPr>
                <p:nvPr/>
              </p:nvSpPr>
              <p:spPr bwMode="auto">
                <a:xfrm>
                  <a:off x="2602" y="3598"/>
                  <a:ext cx="64" cy="88"/>
                </a:xfrm>
                <a:custGeom>
                  <a:avLst/>
                  <a:gdLst>
                    <a:gd name="T0" fmla="*/ 0 w 44"/>
                    <a:gd name="T1" fmla="*/ 0 h 68"/>
                    <a:gd name="T2" fmla="*/ 20 w 44"/>
                    <a:gd name="T3" fmla="*/ 37 h 68"/>
                    <a:gd name="T4" fmla="*/ 34 w 44"/>
                    <a:gd name="T5" fmla="*/ 54 h 68"/>
                    <a:gd name="T6" fmla="*/ 44 w 44"/>
                    <a:gd name="T7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68">
                      <a:moveTo>
                        <a:pt x="0" y="0"/>
                      </a:moveTo>
                      <a:lnTo>
                        <a:pt x="20" y="37"/>
                      </a:lnTo>
                      <a:lnTo>
                        <a:pt x="34" y="54"/>
                      </a:lnTo>
                      <a:lnTo>
                        <a:pt x="44" y="68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70" name="Freeform 42"/>
                <p:cNvSpPr>
                  <a:spLocks noChangeAspect="1"/>
                </p:cNvSpPr>
                <p:nvPr/>
              </p:nvSpPr>
              <p:spPr bwMode="auto">
                <a:xfrm>
                  <a:off x="2666" y="3686"/>
                  <a:ext cx="63" cy="30"/>
                </a:xfrm>
                <a:custGeom>
                  <a:avLst/>
                  <a:gdLst>
                    <a:gd name="T0" fmla="*/ 0 w 44"/>
                    <a:gd name="T1" fmla="*/ 0 h 23"/>
                    <a:gd name="T2" fmla="*/ 10 w 44"/>
                    <a:gd name="T3" fmla="*/ 10 h 23"/>
                    <a:gd name="T4" fmla="*/ 24 w 44"/>
                    <a:gd name="T5" fmla="*/ 17 h 23"/>
                    <a:gd name="T6" fmla="*/ 34 w 44"/>
                    <a:gd name="T7" fmla="*/ 23 h 23"/>
                    <a:gd name="T8" fmla="*/ 44 w 44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23">
                      <a:moveTo>
                        <a:pt x="0" y="0"/>
                      </a:moveTo>
                      <a:lnTo>
                        <a:pt x="10" y="10"/>
                      </a:lnTo>
                      <a:lnTo>
                        <a:pt x="24" y="17"/>
                      </a:lnTo>
                      <a:lnTo>
                        <a:pt x="34" y="23"/>
                      </a:lnTo>
                      <a:lnTo>
                        <a:pt x="44" y="23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71" name="Freeform 43"/>
                <p:cNvSpPr>
                  <a:spLocks noChangeAspect="1"/>
                </p:cNvSpPr>
                <p:nvPr/>
              </p:nvSpPr>
              <p:spPr bwMode="auto">
                <a:xfrm>
                  <a:off x="2729" y="3686"/>
                  <a:ext cx="60" cy="30"/>
                </a:xfrm>
                <a:custGeom>
                  <a:avLst/>
                  <a:gdLst>
                    <a:gd name="T0" fmla="*/ 0 w 41"/>
                    <a:gd name="T1" fmla="*/ 23 h 23"/>
                    <a:gd name="T2" fmla="*/ 10 w 41"/>
                    <a:gd name="T3" fmla="*/ 23 h 23"/>
                    <a:gd name="T4" fmla="*/ 20 w 41"/>
                    <a:gd name="T5" fmla="*/ 17 h 23"/>
                    <a:gd name="T6" fmla="*/ 30 w 41"/>
                    <a:gd name="T7" fmla="*/ 10 h 23"/>
                    <a:gd name="T8" fmla="*/ 41 w 41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23">
                      <a:moveTo>
                        <a:pt x="0" y="23"/>
                      </a:moveTo>
                      <a:lnTo>
                        <a:pt x="10" y="23"/>
                      </a:lnTo>
                      <a:lnTo>
                        <a:pt x="20" y="17"/>
                      </a:lnTo>
                      <a:lnTo>
                        <a:pt x="30" y="10"/>
                      </a:lnTo>
                      <a:lnTo>
                        <a:pt x="41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72" name="Freeform 44"/>
                <p:cNvSpPr>
                  <a:spLocks noChangeAspect="1"/>
                </p:cNvSpPr>
                <p:nvPr/>
              </p:nvSpPr>
              <p:spPr bwMode="auto">
                <a:xfrm>
                  <a:off x="2789" y="3598"/>
                  <a:ext cx="63" cy="88"/>
                </a:xfrm>
                <a:custGeom>
                  <a:avLst/>
                  <a:gdLst>
                    <a:gd name="T0" fmla="*/ 0 w 44"/>
                    <a:gd name="T1" fmla="*/ 68 h 68"/>
                    <a:gd name="T2" fmla="*/ 10 w 44"/>
                    <a:gd name="T3" fmla="*/ 54 h 68"/>
                    <a:gd name="T4" fmla="*/ 20 w 44"/>
                    <a:gd name="T5" fmla="*/ 37 h 68"/>
                    <a:gd name="T6" fmla="*/ 44 w 44"/>
                    <a:gd name="T7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68">
                      <a:moveTo>
                        <a:pt x="0" y="68"/>
                      </a:moveTo>
                      <a:lnTo>
                        <a:pt x="10" y="54"/>
                      </a:lnTo>
                      <a:lnTo>
                        <a:pt x="20" y="37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73" name="Freeform 45"/>
                <p:cNvSpPr>
                  <a:spLocks noChangeAspect="1"/>
                </p:cNvSpPr>
                <p:nvPr/>
              </p:nvSpPr>
              <p:spPr bwMode="auto">
                <a:xfrm>
                  <a:off x="2852" y="3467"/>
                  <a:ext cx="64" cy="131"/>
                </a:xfrm>
                <a:custGeom>
                  <a:avLst/>
                  <a:gdLst>
                    <a:gd name="T0" fmla="*/ 0 w 44"/>
                    <a:gd name="T1" fmla="*/ 101 h 101"/>
                    <a:gd name="T2" fmla="*/ 23 w 44"/>
                    <a:gd name="T3" fmla="*/ 54 h 101"/>
                    <a:gd name="T4" fmla="*/ 44 w 44"/>
                    <a:gd name="T5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01">
                      <a:moveTo>
                        <a:pt x="0" y="101"/>
                      </a:moveTo>
                      <a:lnTo>
                        <a:pt x="23" y="54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74" name="Freeform 46"/>
                <p:cNvSpPr>
                  <a:spLocks noChangeAspect="1"/>
                </p:cNvSpPr>
                <p:nvPr/>
              </p:nvSpPr>
              <p:spPr bwMode="auto">
                <a:xfrm>
                  <a:off x="2916" y="3296"/>
                  <a:ext cx="58" cy="171"/>
                </a:xfrm>
                <a:custGeom>
                  <a:avLst/>
                  <a:gdLst>
                    <a:gd name="T0" fmla="*/ 0 w 40"/>
                    <a:gd name="T1" fmla="*/ 132 h 132"/>
                    <a:gd name="T2" fmla="*/ 10 w 40"/>
                    <a:gd name="T3" fmla="*/ 101 h 132"/>
                    <a:gd name="T4" fmla="*/ 20 w 40"/>
                    <a:gd name="T5" fmla="*/ 67 h 132"/>
                    <a:gd name="T6" fmla="*/ 40 w 40"/>
                    <a:gd name="T7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132">
                      <a:moveTo>
                        <a:pt x="0" y="132"/>
                      </a:moveTo>
                      <a:lnTo>
                        <a:pt x="10" y="101"/>
                      </a:lnTo>
                      <a:lnTo>
                        <a:pt x="20" y="67"/>
                      </a:lnTo>
                      <a:lnTo>
                        <a:pt x="40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75" name="Freeform 47"/>
                <p:cNvSpPr>
                  <a:spLocks noChangeAspect="1"/>
                </p:cNvSpPr>
                <p:nvPr/>
              </p:nvSpPr>
              <p:spPr bwMode="auto">
                <a:xfrm>
                  <a:off x="2974" y="3107"/>
                  <a:ext cx="64" cy="189"/>
                </a:xfrm>
                <a:custGeom>
                  <a:avLst/>
                  <a:gdLst>
                    <a:gd name="T0" fmla="*/ 0 w 44"/>
                    <a:gd name="T1" fmla="*/ 146 h 146"/>
                    <a:gd name="T2" fmla="*/ 20 w 44"/>
                    <a:gd name="T3" fmla="*/ 75 h 146"/>
                    <a:gd name="T4" fmla="*/ 44 w 44"/>
                    <a:gd name="T5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46">
                      <a:moveTo>
                        <a:pt x="0" y="146"/>
                      </a:moveTo>
                      <a:lnTo>
                        <a:pt x="20" y="75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76" name="Freeform 48"/>
                <p:cNvSpPr>
                  <a:spLocks noChangeAspect="1"/>
                </p:cNvSpPr>
                <p:nvPr/>
              </p:nvSpPr>
              <p:spPr bwMode="auto">
                <a:xfrm>
                  <a:off x="3038" y="2919"/>
                  <a:ext cx="59" cy="188"/>
                </a:xfrm>
                <a:custGeom>
                  <a:avLst/>
                  <a:gdLst>
                    <a:gd name="T0" fmla="*/ 0 w 41"/>
                    <a:gd name="T1" fmla="*/ 145 h 145"/>
                    <a:gd name="T2" fmla="*/ 20 w 41"/>
                    <a:gd name="T3" fmla="*/ 71 h 145"/>
                    <a:gd name="T4" fmla="*/ 41 w 41"/>
                    <a:gd name="T5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1" h="145">
                      <a:moveTo>
                        <a:pt x="0" y="145"/>
                      </a:moveTo>
                      <a:lnTo>
                        <a:pt x="20" y="71"/>
                      </a:lnTo>
                      <a:lnTo>
                        <a:pt x="41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77" name="Freeform 49"/>
                <p:cNvSpPr>
                  <a:spLocks noChangeAspect="1"/>
                </p:cNvSpPr>
                <p:nvPr/>
              </p:nvSpPr>
              <p:spPr bwMode="auto">
                <a:xfrm>
                  <a:off x="3097" y="2749"/>
                  <a:ext cx="64" cy="170"/>
                </a:xfrm>
                <a:custGeom>
                  <a:avLst/>
                  <a:gdLst>
                    <a:gd name="T0" fmla="*/ 0 w 44"/>
                    <a:gd name="T1" fmla="*/ 132 h 132"/>
                    <a:gd name="T2" fmla="*/ 20 w 44"/>
                    <a:gd name="T3" fmla="*/ 64 h 132"/>
                    <a:gd name="T4" fmla="*/ 34 w 44"/>
                    <a:gd name="T5" fmla="*/ 30 h 132"/>
                    <a:gd name="T6" fmla="*/ 44 w 44"/>
                    <a:gd name="T7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132">
                      <a:moveTo>
                        <a:pt x="0" y="132"/>
                      </a:moveTo>
                      <a:lnTo>
                        <a:pt x="20" y="64"/>
                      </a:lnTo>
                      <a:lnTo>
                        <a:pt x="34" y="3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78" name="Freeform 50"/>
                <p:cNvSpPr>
                  <a:spLocks noChangeAspect="1"/>
                </p:cNvSpPr>
                <p:nvPr/>
              </p:nvSpPr>
              <p:spPr bwMode="auto">
                <a:xfrm>
                  <a:off x="3161" y="2616"/>
                  <a:ext cx="63" cy="133"/>
                </a:xfrm>
                <a:custGeom>
                  <a:avLst/>
                  <a:gdLst>
                    <a:gd name="T0" fmla="*/ 0 w 44"/>
                    <a:gd name="T1" fmla="*/ 102 h 102"/>
                    <a:gd name="T2" fmla="*/ 23 w 44"/>
                    <a:gd name="T3" fmla="*/ 48 h 102"/>
                    <a:gd name="T4" fmla="*/ 44 w 44"/>
                    <a:gd name="T5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02">
                      <a:moveTo>
                        <a:pt x="0" y="102"/>
                      </a:moveTo>
                      <a:lnTo>
                        <a:pt x="23" y="48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79" name="Freeform 51"/>
                <p:cNvSpPr>
                  <a:spLocks noChangeAspect="1"/>
                </p:cNvSpPr>
                <p:nvPr/>
              </p:nvSpPr>
              <p:spPr bwMode="auto">
                <a:xfrm>
                  <a:off x="3224" y="2530"/>
                  <a:ext cx="58" cy="86"/>
                </a:xfrm>
                <a:custGeom>
                  <a:avLst/>
                  <a:gdLst>
                    <a:gd name="T0" fmla="*/ 0 w 40"/>
                    <a:gd name="T1" fmla="*/ 67 h 67"/>
                    <a:gd name="T2" fmla="*/ 20 w 40"/>
                    <a:gd name="T3" fmla="*/ 30 h 67"/>
                    <a:gd name="T4" fmla="*/ 30 w 40"/>
                    <a:gd name="T5" fmla="*/ 13 h 67"/>
                    <a:gd name="T6" fmla="*/ 40 w 40"/>
                    <a:gd name="T7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67">
                      <a:moveTo>
                        <a:pt x="0" y="67"/>
                      </a:moveTo>
                      <a:lnTo>
                        <a:pt x="20" y="30"/>
                      </a:lnTo>
                      <a:lnTo>
                        <a:pt x="30" y="13"/>
                      </a:lnTo>
                      <a:lnTo>
                        <a:pt x="40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80" name="Freeform 52"/>
                <p:cNvSpPr>
                  <a:spLocks noChangeAspect="1"/>
                </p:cNvSpPr>
                <p:nvPr/>
              </p:nvSpPr>
              <p:spPr bwMode="auto">
                <a:xfrm>
                  <a:off x="3282" y="2499"/>
                  <a:ext cx="64" cy="31"/>
                </a:xfrm>
                <a:custGeom>
                  <a:avLst/>
                  <a:gdLst>
                    <a:gd name="T0" fmla="*/ 0 w 44"/>
                    <a:gd name="T1" fmla="*/ 24 h 24"/>
                    <a:gd name="T2" fmla="*/ 10 w 44"/>
                    <a:gd name="T3" fmla="*/ 14 h 24"/>
                    <a:gd name="T4" fmla="*/ 21 w 44"/>
                    <a:gd name="T5" fmla="*/ 7 h 24"/>
                    <a:gd name="T6" fmla="*/ 34 w 44"/>
                    <a:gd name="T7" fmla="*/ 0 h 24"/>
                    <a:gd name="T8" fmla="*/ 44 w 44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24">
                      <a:moveTo>
                        <a:pt x="0" y="24"/>
                      </a:moveTo>
                      <a:lnTo>
                        <a:pt x="10" y="14"/>
                      </a:lnTo>
                      <a:lnTo>
                        <a:pt x="21" y="7"/>
                      </a:lnTo>
                      <a:lnTo>
                        <a:pt x="34" y="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81" name="Freeform 53"/>
                <p:cNvSpPr>
                  <a:spLocks noChangeAspect="1"/>
                </p:cNvSpPr>
                <p:nvPr/>
              </p:nvSpPr>
              <p:spPr bwMode="auto">
                <a:xfrm>
                  <a:off x="3346" y="2499"/>
                  <a:ext cx="63" cy="31"/>
                </a:xfrm>
                <a:custGeom>
                  <a:avLst/>
                  <a:gdLst>
                    <a:gd name="T0" fmla="*/ 0 w 44"/>
                    <a:gd name="T1" fmla="*/ 0 h 24"/>
                    <a:gd name="T2" fmla="*/ 10 w 44"/>
                    <a:gd name="T3" fmla="*/ 0 h 24"/>
                    <a:gd name="T4" fmla="*/ 24 w 44"/>
                    <a:gd name="T5" fmla="*/ 7 h 24"/>
                    <a:gd name="T6" fmla="*/ 34 w 44"/>
                    <a:gd name="T7" fmla="*/ 14 h 24"/>
                    <a:gd name="T8" fmla="*/ 44 w 44"/>
                    <a:gd name="T9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24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24" y="7"/>
                      </a:lnTo>
                      <a:lnTo>
                        <a:pt x="34" y="14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82" name="Freeform 54"/>
                <p:cNvSpPr>
                  <a:spLocks noChangeAspect="1"/>
                </p:cNvSpPr>
                <p:nvPr/>
              </p:nvSpPr>
              <p:spPr bwMode="auto">
                <a:xfrm>
                  <a:off x="3409" y="2530"/>
                  <a:ext cx="60" cy="86"/>
                </a:xfrm>
                <a:custGeom>
                  <a:avLst/>
                  <a:gdLst>
                    <a:gd name="T0" fmla="*/ 0 w 41"/>
                    <a:gd name="T1" fmla="*/ 0 h 67"/>
                    <a:gd name="T2" fmla="*/ 10 w 41"/>
                    <a:gd name="T3" fmla="*/ 13 h 67"/>
                    <a:gd name="T4" fmla="*/ 20 w 41"/>
                    <a:gd name="T5" fmla="*/ 30 h 67"/>
                    <a:gd name="T6" fmla="*/ 41 w 41"/>
                    <a:gd name="T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67">
                      <a:moveTo>
                        <a:pt x="0" y="0"/>
                      </a:moveTo>
                      <a:lnTo>
                        <a:pt x="10" y="13"/>
                      </a:lnTo>
                      <a:lnTo>
                        <a:pt x="20" y="30"/>
                      </a:lnTo>
                      <a:lnTo>
                        <a:pt x="41" y="67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83" name="Freeform 55"/>
                <p:cNvSpPr>
                  <a:spLocks noChangeAspect="1"/>
                </p:cNvSpPr>
                <p:nvPr/>
              </p:nvSpPr>
              <p:spPr bwMode="auto">
                <a:xfrm>
                  <a:off x="3469" y="2616"/>
                  <a:ext cx="63" cy="133"/>
                </a:xfrm>
                <a:custGeom>
                  <a:avLst/>
                  <a:gdLst>
                    <a:gd name="T0" fmla="*/ 0 w 44"/>
                    <a:gd name="T1" fmla="*/ 0 h 102"/>
                    <a:gd name="T2" fmla="*/ 20 w 44"/>
                    <a:gd name="T3" fmla="*/ 48 h 102"/>
                    <a:gd name="T4" fmla="*/ 44 w 44"/>
                    <a:gd name="T5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02">
                      <a:moveTo>
                        <a:pt x="0" y="0"/>
                      </a:moveTo>
                      <a:lnTo>
                        <a:pt x="20" y="48"/>
                      </a:lnTo>
                      <a:lnTo>
                        <a:pt x="44" y="102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84" name="Freeform 56"/>
                <p:cNvSpPr>
                  <a:spLocks noChangeAspect="1"/>
                </p:cNvSpPr>
                <p:nvPr/>
              </p:nvSpPr>
              <p:spPr bwMode="auto">
                <a:xfrm>
                  <a:off x="3532" y="2749"/>
                  <a:ext cx="64" cy="170"/>
                </a:xfrm>
                <a:custGeom>
                  <a:avLst/>
                  <a:gdLst>
                    <a:gd name="T0" fmla="*/ 0 w 44"/>
                    <a:gd name="T1" fmla="*/ 0 h 132"/>
                    <a:gd name="T2" fmla="*/ 10 w 44"/>
                    <a:gd name="T3" fmla="*/ 30 h 132"/>
                    <a:gd name="T4" fmla="*/ 23 w 44"/>
                    <a:gd name="T5" fmla="*/ 64 h 132"/>
                    <a:gd name="T6" fmla="*/ 44 w 44"/>
                    <a:gd name="T7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132">
                      <a:moveTo>
                        <a:pt x="0" y="0"/>
                      </a:moveTo>
                      <a:lnTo>
                        <a:pt x="10" y="30"/>
                      </a:lnTo>
                      <a:lnTo>
                        <a:pt x="23" y="64"/>
                      </a:lnTo>
                      <a:lnTo>
                        <a:pt x="44" y="132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85" name="Freeform 57"/>
                <p:cNvSpPr>
                  <a:spLocks noChangeAspect="1"/>
                </p:cNvSpPr>
                <p:nvPr/>
              </p:nvSpPr>
              <p:spPr bwMode="auto">
                <a:xfrm>
                  <a:off x="3596" y="2919"/>
                  <a:ext cx="58" cy="188"/>
                </a:xfrm>
                <a:custGeom>
                  <a:avLst/>
                  <a:gdLst>
                    <a:gd name="T0" fmla="*/ 0 w 40"/>
                    <a:gd name="T1" fmla="*/ 0 h 145"/>
                    <a:gd name="T2" fmla="*/ 20 w 40"/>
                    <a:gd name="T3" fmla="*/ 71 h 145"/>
                    <a:gd name="T4" fmla="*/ 40 w 40"/>
                    <a:gd name="T5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145">
                      <a:moveTo>
                        <a:pt x="0" y="0"/>
                      </a:moveTo>
                      <a:lnTo>
                        <a:pt x="20" y="71"/>
                      </a:lnTo>
                      <a:lnTo>
                        <a:pt x="40" y="145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86" name="Freeform 58"/>
                <p:cNvSpPr>
                  <a:spLocks noChangeAspect="1"/>
                </p:cNvSpPr>
                <p:nvPr/>
              </p:nvSpPr>
              <p:spPr bwMode="auto">
                <a:xfrm>
                  <a:off x="3654" y="3107"/>
                  <a:ext cx="63" cy="189"/>
                </a:xfrm>
                <a:custGeom>
                  <a:avLst/>
                  <a:gdLst>
                    <a:gd name="T0" fmla="*/ 0 w 44"/>
                    <a:gd name="T1" fmla="*/ 0 h 146"/>
                    <a:gd name="T2" fmla="*/ 21 w 44"/>
                    <a:gd name="T3" fmla="*/ 75 h 146"/>
                    <a:gd name="T4" fmla="*/ 44 w 44"/>
                    <a:gd name="T5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46">
                      <a:moveTo>
                        <a:pt x="0" y="0"/>
                      </a:moveTo>
                      <a:lnTo>
                        <a:pt x="21" y="75"/>
                      </a:lnTo>
                      <a:lnTo>
                        <a:pt x="44" y="146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87" name="Freeform 59"/>
                <p:cNvSpPr>
                  <a:spLocks noChangeAspect="1"/>
                </p:cNvSpPr>
                <p:nvPr/>
              </p:nvSpPr>
              <p:spPr bwMode="auto">
                <a:xfrm>
                  <a:off x="3717" y="3296"/>
                  <a:ext cx="60" cy="171"/>
                </a:xfrm>
                <a:custGeom>
                  <a:avLst/>
                  <a:gdLst>
                    <a:gd name="T0" fmla="*/ 0 w 41"/>
                    <a:gd name="T1" fmla="*/ 0 h 132"/>
                    <a:gd name="T2" fmla="*/ 21 w 41"/>
                    <a:gd name="T3" fmla="*/ 67 h 132"/>
                    <a:gd name="T4" fmla="*/ 31 w 41"/>
                    <a:gd name="T5" fmla="*/ 101 h 132"/>
                    <a:gd name="T6" fmla="*/ 41 w 41"/>
                    <a:gd name="T7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132">
                      <a:moveTo>
                        <a:pt x="0" y="0"/>
                      </a:moveTo>
                      <a:lnTo>
                        <a:pt x="21" y="67"/>
                      </a:lnTo>
                      <a:lnTo>
                        <a:pt x="31" y="101"/>
                      </a:lnTo>
                      <a:lnTo>
                        <a:pt x="41" y="132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88" name="Freeform 60"/>
                <p:cNvSpPr>
                  <a:spLocks noChangeAspect="1"/>
                </p:cNvSpPr>
                <p:nvPr/>
              </p:nvSpPr>
              <p:spPr bwMode="auto">
                <a:xfrm>
                  <a:off x="3777" y="3467"/>
                  <a:ext cx="63" cy="131"/>
                </a:xfrm>
                <a:custGeom>
                  <a:avLst/>
                  <a:gdLst>
                    <a:gd name="T0" fmla="*/ 0 w 44"/>
                    <a:gd name="T1" fmla="*/ 0 h 101"/>
                    <a:gd name="T2" fmla="*/ 20 w 44"/>
                    <a:gd name="T3" fmla="*/ 54 h 101"/>
                    <a:gd name="T4" fmla="*/ 44 w 44"/>
                    <a:gd name="T5" fmla="*/ 101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01">
                      <a:moveTo>
                        <a:pt x="0" y="0"/>
                      </a:moveTo>
                      <a:lnTo>
                        <a:pt x="20" y="54"/>
                      </a:lnTo>
                      <a:lnTo>
                        <a:pt x="44" y="101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89" name="Freeform 61"/>
                <p:cNvSpPr>
                  <a:spLocks noChangeAspect="1"/>
                </p:cNvSpPr>
                <p:nvPr/>
              </p:nvSpPr>
              <p:spPr bwMode="auto">
                <a:xfrm>
                  <a:off x="3840" y="3598"/>
                  <a:ext cx="64" cy="88"/>
                </a:xfrm>
                <a:custGeom>
                  <a:avLst/>
                  <a:gdLst>
                    <a:gd name="T0" fmla="*/ 0 w 44"/>
                    <a:gd name="T1" fmla="*/ 0 h 68"/>
                    <a:gd name="T2" fmla="*/ 24 w 44"/>
                    <a:gd name="T3" fmla="*/ 37 h 68"/>
                    <a:gd name="T4" fmla="*/ 34 w 44"/>
                    <a:gd name="T5" fmla="*/ 54 h 68"/>
                    <a:gd name="T6" fmla="*/ 44 w 44"/>
                    <a:gd name="T7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68">
                      <a:moveTo>
                        <a:pt x="0" y="0"/>
                      </a:moveTo>
                      <a:lnTo>
                        <a:pt x="24" y="37"/>
                      </a:lnTo>
                      <a:lnTo>
                        <a:pt x="34" y="54"/>
                      </a:lnTo>
                      <a:lnTo>
                        <a:pt x="44" y="68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90" name="Freeform 62"/>
                <p:cNvSpPr>
                  <a:spLocks noChangeAspect="1"/>
                </p:cNvSpPr>
                <p:nvPr/>
              </p:nvSpPr>
              <p:spPr bwMode="auto">
                <a:xfrm>
                  <a:off x="3904" y="3686"/>
                  <a:ext cx="58" cy="30"/>
                </a:xfrm>
                <a:custGeom>
                  <a:avLst/>
                  <a:gdLst>
                    <a:gd name="T0" fmla="*/ 0 w 40"/>
                    <a:gd name="T1" fmla="*/ 0 h 23"/>
                    <a:gd name="T2" fmla="*/ 10 w 40"/>
                    <a:gd name="T3" fmla="*/ 10 h 23"/>
                    <a:gd name="T4" fmla="*/ 20 w 40"/>
                    <a:gd name="T5" fmla="*/ 17 h 23"/>
                    <a:gd name="T6" fmla="*/ 30 w 40"/>
                    <a:gd name="T7" fmla="*/ 23 h 23"/>
                    <a:gd name="T8" fmla="*/ 40 w 40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3">
                      <a:moveTo>
                        <a:pt x="0" y="0"/>
                      </a:moveTo>
                      <a:lnTo>
                        <a:pt x="10" y="10"/>
                      </a:lnTo>
                      <a:lnTo>
                        <a:pt x="20" y="17"/>
                      </a:lnTo>
                      <a:lnTo>
                        <a:pt x="30" y="23"/>
                      </a:lnTo>
                      <a:lnTo>
                        <a:pt x="40" y="23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91" name="Freeform 63"/>
                <p:cNvSpPr>
                  <a:spLocks noChangeAspect="1"/>
                </p:cNvSpPr>
                <p:nvPr/>
              </p:nvSpPr>
              <p:spPr bwMode="auto">
                <a:xfrm>
                  <a:off x="3962" y="3686"/>
                  <a:ext cx="63" cy="30"/>
                </a:xfrm>
                <a:custGeom>
                  <a:avLst/>
                  <a:gdLst>
                    <a:gd name="T0" fmla="*/ 0 w 44"/>
                    <a:gd name="T1" fmla="*/ 23 h 23"/>
                    <a:gd name="T2" fmla="*/ 11 w 44"/>
                    <a:gd name="T3" fmla="*/ 23 h 23"/>
                    <a:gd name="T4" fmla="*/ 21 w 44"/>
                    <a:gd name="T5" fmla="*/ 17 h 23"/>
                    <a:gd name="T6" fmla="*/ 34 w 44"/>
                    <a:gd name="T7" fmla="*/ 10 h 23"/>
                    <a:gd name="T8" fmla="*/ 44 w 44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23">
                      <a:moveTo>
                        <a:pt x="0" y="23"/>
                      </a:moveTo>
                      <a:lnTo>
                        <a:pt x="11" y="23"/>
                      </a:lnTo>
                      <a:lnTo>
                        <a:pt x="21" y="17"/>
                      </a:lnTo>
                      <a:lnTo>
                        <a:pt x="34" y="1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92" name="Freeform 64"/>
                <p:cNvSpPr>
                  <a:spLocks noChangeAspect="1"/>
                </p:cNvSpPr>
                <p:nvPr/>
              </p:nvSpPr>
              <p:spPr bwMode="auto">
                <a:xfrm>
                  <a:off x="4025" y="3598"/>
                  <a:ext cx="64" cy="88"/>
                </a:xfrm>
                <a:custGeom>
                  <a:avLst/>
                  <a:gdLst>
                    <a:gd name="T0" fmla="*/ 0 w 44"/>
                    <a:gd name="T1" fmla="*/ 68 h 68"/>
                    <a:gd name="T2" fmla="*/ 11 w 44"/>
                    <a:gd name="T3" fmla="*/ 54 h 68"/>
                    <a:gd name="T4" fmla="*/ 24 w 44"/>
                    <a:gd name="T5" fmla="*/ 37 h 68"/>
                    <a:gd name="T6" fmla="*/ 44 w 44"/>
                    <a:gd name="T7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68">
                      <a:moveTo>
                        <a:pt x="0" y="68"/>
                      </a:moveTo>
                      <a:lnTo>
                        <a:pt x="11" y="54"/>
                      </a:lnTo>
                      <a:lnTo>
                        <a:pt x="24" y="37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93" name="Freeform 65"/>
                <p:cNvSpPr>
                  <a:spLocks noChangeAspect="1"/>
                </p:cNvSpPr>
                <p:nvPr/>
              </p:nvSpPr>
              <p:spPr bwMode="auto">
                <a:xfrm>
                  <a:off x="4089" y="3467"/>
                  <a:ext cx="59" cy="131"/>
                </a:xfrm>
                <a:custGeom>
                  <a:avLst/>
                  <a:gdLst>
                    <a:gd name="T0" fmla="*/ 0 w 41"/>
                    <a:gd name="T1" fmla="*/ 101 h 101"/>
                    <a:gd name="T2" fmla="*/ 21 w 41"/>
                    <a:gd name="T3" fmla="*/ 54 h 101"/>
                    <a:gd name="T4" fmla="*/ 41 w 41"/>
                    <a:gd name="T5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1" h="101">
                      <a:moveTo>
                        <a:pt x="0" y="101"/>
                      </a:moveTo>
                      <a:lnTo>
                        <a:pt x="21" y="54"/>
                      </a:lnTo>
                      <a:lnTo>
                        <a:pt x="41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94" name="Freeform 66"/>
                <p:cNvSpPr>
                  <a:spLocks noChangeAspect="1"/>
                </p:cNvSpPr>
                <p:nvPr/>
              </p:nvSpPr>
              <p:spPr bwMode="auto">
                <a:xfrm>
                  <a:off x="4148" y="3296"/>
                  <a:ext cx="64" cy="171"/>
                </a:xfrm>
                <a:custGeom>
                  <a:avLst/>
                  <a:gdLst>
                    <a:gd name="T0" fmla="*/ 0 w 44"/>
                    <a:gd name="T1" fmla="*/ 132 h 132"/>
                    <a:gd name="T2" fmla="*/ 10 w 44"/>
                    <a:gd name="T3" fmla="*/ 101 h 132"/>
                    <a:gd name="T4" fmla="*/ 20 w 44"/>
                    <a:gd name="T5" fmla="*/ 67 h 132"/>
                    <a:gd name="T6" fmla="*/ 44 w 44"/>
                    <a:gd name="T7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132">
                      <a:moveTo>
                        <a:pt x="0" y="132"/>
                      </a:moveTo>
                      <a:lnTo>
                        <a:pt x="10" y="101"/>
                      </a:lnTo>
                      <a:lnTo>
                        <a:pt x="20" y="67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95" name="Freeform 67"/>
                <p:cNvSpPr>
                  <a:spLocks noChangeAspect="1"/>
                </p:cNvSpPr>
                <p:nvPr/>
              </p:nvSpPr>
              <p:spPr bwMode="auto">
                <a:xfrm>
                  <a:off x="4212" y="3107"/>
                  <a:ext cx="64" cy="189"/>
                </a:xfrm>
                <a:custGeom>
                  <a:avLst/>
                  <a:gdLst>
                    <a:gd name="T0" fmla="*/ 0 w 44"/>
                    <a:gd name="T1" fmla="*/ 146 h 146"/>
                    <a:gd name="T2" fmla="*/ 24 w 44"/>
                    <a:gd name="T3" fmla="*/ 75 h 146"/>
                    <a:gd name="T4" fmla="*/ 44 w 44"/>
                    <a:gd name="T5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46">
                      <a:moveTo>
                        <a:pt x="0" y="146"/>
                      </a:moveTo>
                      <a:lnTo>
                        <a:pt x="24" y="75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96" name="Freeform 68"/>
                <p:cNvSpPr>
                  <a:spLocks noChangeAspect="1"/>
                </p:cNvSpPr>
                <p:nvPr/>
              </p:nvSpPr>
              <p:spPr bwMode="auto">
                <a:xfrm>
                  <a:off x="4276" y="2919"/>
                  <a:ext cx="59" cy="188"/>
                </a:xfrm>
                <a:custGeom>
                  <a:avLst/>
                  <a:gdLst>
                    <a:gd name="T0" fmla="*/ 0 w 41"/>
                    <a:gd name="T1" fmla="*/ 145 h 145"/>
                    <a:gd name="T2" fmla="*/ 20 w 41"/>
                    <a:gd name="T3" fmla="*/ 71 h 145"/>
                    <a:gd name="T4" fmla="*/ 41 w 41"/>
                    <a:gd name="T5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1" h="145">
                      <a:moveTo>
                        <a:pt x="0" y="145"/>
                      </a:moveTo>
                      <a:lnTo>
                        <a:pt x="20" y="71"/>
                      </a:lnTo>
                      <a:lnTo>
                        <a:pt x="41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97" name="Freeform 69"/>
                <p:cNvSpPr>
                  <a:spLocks noChangeAspect="1"/>
                </p:cNvSpPr>
                <p:nvPr/>
              </p:nvSpPr>
              <p:spPr bwMode="auto">
                <a:xfrm>
                  <a:off x="4335" y="2749"/>
                  <a:ext cx="64" cy="170"/>
                </a:xfrm>
                <a:custGeom>
                  <a:avLst/>
                  <a:gdLst>
                    <a:gd name="T0" fmla="*/ 0 w 44"/>
                    <a:gd name="T1" fmla="*/ 132 h 132"/>
                    <a:gd name="T2" fmla="*/ 20 w 44"/>
                    <a:gd name="T3" fmla="*/ 64 h 132"/>
                    <a:gd name="T4" fmla="*/ 33 w 44"/>
                    <a:gd name="T5" fmla="*/ 30 h 132"/>
                    <a:gd name="T6" fmla="*/ 44 w 44"/>
                    <a:gd name="T7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132">
                      <a:moveTo>
                        <a:pt x="0" y="132"/>
                      </a:moveTo>
                      <a:lnTo>
                        <a:pt x="20" y="64"/>
                      </a:lnTo>
                      <a:lnTo>
                        <a:pt x="33" y="3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98" name="Freeform 70"/>
                <p:cNvSpPr>
                  <a:spLocks noChangeAspect="1"/>
                </p:cNvSpPr>
                <p:nvPr/>
              </p:nvSpPr>
              <p:spPr bwMode="auto">
                <a:xfrm>
                  <a:off x="4399" y="2616"/>
                  <a:ext cx="63" cy="133"/>
                </a:xfrm>
                <a:custGeom>
                  <a:avLst/>
                  <a:gdLst>
                    <a:gd name="T0" fmla="*/ 0 w 44"/>
                    <a:gd name="T1" fmla="*/ 102 h 102"/>
                    <a:gd name="T2" fmla="*/ 23 w 44"/>
                    <a:gd name="T3" fmla="*/ 48 h 102"/>
                    <a:gd name="T4" fmla="*/ 44 w 44"/>
                    <a:gd name="T5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02">
                      <a:moveTo>
                        <a:pt x="0" y="102"/>
                      </a:moveTo>
                      <a:lnTo>
                        <a:pt x="23" y="48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99" name="Freeform 71"/>
                <p:cNvSpPr>
                  <a:spLocks noChangeAspect="1"/>
                </p:cNvSpPr>
                <p:nvPr/>
              </p:nvSpPr>
              <p:spPr bwMode="auto">
                <a:xfrm>
                  <a:off x="4462" y="2530"/>
                  <a:ext cx="58" cy="86"/>
                </a:xfrm>
                <a:custGeom>
                  <a:avLst/>
                  <a:gdLst>
                    <a:gd name="T0" fmla="*/ 0 w 40"/>
                    <a:gd name="T1" fmla="*/ 67 h 67"/>
                    <a:gd name="T2" fmla="*/ 20 w 40"/>
                    <a:gd name="T3" fmla="*/ 30 h 67"/>
                    <a:gd name="T4" fmla="*/ 30 w 40"/>
                    <a:gd name="T5" fmla="*/ 13 h 67"/>
                    <a:gd name="T6" fmla="*/ 40 w 40"/>
                    <a:gd name="T7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67">
                      <a:moveTo>
                        <a:pt x="0" y="67"/>
                      </a:moveTo>
                      <a:lnTo>
                        <a:pt x="20" y="30"/>
                      </a:lnTo>
                      <a:lnTo>
                        <a:pt x="30" y="13"/>
                      </a:lnTo>
                      <a:lnTo>
                        <a:pt x="40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600" name="Freeform 72"/>
                <p:cNvSpPr>
                  <a:spLocks noChangeAspect="1"/>
                </p:cNvSpPr>
                <p:nvPr/>
              </p:nvSpPr>
              <p:spPr bwMode="auto">
                <a:xfrm>
                  <a:off x="4520" y="2499"/>
                  <a:ext cx="64" cy="31"/>
                </a:xfrm>
                <a:custGeom>
                  <a:avLst/>
                  <a:gdLst>
                    <a:gd name="T0" fmla="*/ 0 w 44"/>
                    <a:gd name="T1" fmla="*/ 24 h 24"/>
                    <a:gd name="T2" fmla="*/ 10 w 44"/>
                    <a:gd name="T3" fmla="*/ 14 h 24"/>
                    <a:gd name="T4" fmla="*/ 20 w 44"/>
                    <a:gd name="T5" fmla="*/ 7 h 24"/>
                    <a:gd name="T6" fmla="*/ 34 w 44"/>
                    <a:gd name="T7" fmla="*/ 0 h 24"/>
                    <a:gd name="T8" fmla="*/ 44 w 44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24">
                      <a:moveTo>
                        <a:pt x="0" y="24"/>
                      </a:moveTo>
                      <a:lnTo>
                        <a:pt x="10" y="14"/>
                      </a:lnTo>
                      <a:lnTo>
                        <a:pt x="20" y="7"/>
                      </a:lnTo>
                      <a:lnTo>
                        <a:pt x="34" y="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601" name="Freeform 73"/>
                <p:cNvSpPr>
                  <a:spLocks noChangeAspect="1"/>
                </p:cNvSpPr>
                <p:nvPr/>
              </p:nvSpPr>
              <p:spPr bwMode="auto">
                <a:xfrm>
                  <a:off x="4584" y="2499"/>
                  <a:ext cx="59" cy="31"/>
                </a:xfrm>
                <a:custGeom>
                  <a:avLst/>
                  <a:gdLst>
                    <a:gd name="T0" fmla="*/ 0 w 41"/>
                    <a:gd name="T1" fmla="*/ 0 h 24"/>
                    <a:gd name="T2" fmla="*/ 10 w 41"/>
                    <a:gd name="T3" fmla="*/ 0 h 24"/>
                    <a:gd name="T4" fmla="*/ 20 w 41"/>
                    <a:gd name="T5" fmla="*/ 7 h 24"/>
                    <a:gd name="T6" fmla="*/ 31 w 41"/>
                    <a:gd name="T7" fmla="*/ 14 h 24"/>
                    <a:gd name="T8" fmla="*/ 41 w 41"/>
                    <a:gd name="T9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24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20" y="7"/>
                      </a:lnTo>
                      <a:lnTo>
                        <a:pt x="31" y="14"/>
                      </a:lnTo>
                      <a:lnTo>
                        <a:pt x="41" y="24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602" name="Freeform 74"/>
                <p:cNvSpPr>
                  <a:spLocks noChangeAspect="1"/>
                </p:cNvSpPr>
                <p:nvPr/>
              </p:nvSpPr>
              <p:spPr bwMode="auto">
                <a:xfrm>
                  <a:off x="4643" y="2530"/>
                  <a:ext cx="64" cy="86"/>
                </a:xfrm>
                <a:custGeom>
                  <a:avLst/>
                  <a:gdLst>
                    <a:gd name="T0" fmla="*/ 0 w 44"/>
                    <a:gd name="T1" fmla="*/ 0 h 67"/>
                    <a:gd name="T2" fmla="*/ 10 w 44"/>
                    <a:gd name="T3" fmla="*/ 13 h 67"/>
                    <a:gd name="T4" fmla="*/ 20 w 44"/>
                    <a:gd name="T5" fmla="*/ 30 h 67"/>
                    <a:gd name="T6" fmla="*/ 44 w 44"/>
                    <a:gd name="T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67">
                      <a:moveTo>
                        <a:pt x="0" y="0"/>
                      </a:moveTo>
                      <a:lnTo>
                        <a:pt x="10" y="13"/>
                      </a:lnTo>
                      <a:lnTo>
                        <a:pt x="20" y="30"/>
                      </a:lnTo>
                      <a:lnTo>
                        <a:pt x="44" y="67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603" name="Freeform 75"/>
                <p:cNvSpPr>
                  <a:spLocks noChangeAspect="1"/>
                </p:cNvSpPr>
                <p:nvPr/>
              </p:nvSpPr>
              <p:spPr bwMode="auto">
                <a:xfrm>
                  <a:off x="4707" y="2616"/>
                  <a:ext cx="63" cy="133"/>
                </a:xfrm>
                <a:custGeom>
                  <a:avLst/>
                  <a:gdLst>
                    <a:gd name="T0" fmla="*/ 0 w 44"/>
                    <a:gd name="T1" fmla="*/ 0 h 102"/>
                    <a:gd name="T2" fmla="*/ 23 w 44"/>
                    <a:gd name="T3" fmla="*/ 48 h 102"/>
                    <a:gd name="T4" fmla="*/ 44 w 44"/>
                    <a:gd name="T5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02">
                      <a:moveTo>
                        <a:pt x="0" y="0"/>
                      </a:moveTo>
                      <a:lnTo>
                        <a:pt x="23" y="48"/>
                      </a:lnTo>
                      <a:lnTo>
                        <a:pt x="44" y="102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604" name="Freeform 76"/>
                <p:cNvSpPr>
                  <a:spLocks noChangeAspect="1"/>
                </p:cNvSpPr>
                <p:nvPr/>
              </p:nvSpPr>
              <p:spPr bwMode="auto">
                <a:xfrm>
                  <a:off x="4770" y="2749"/>
                  <a:ext cx="58" cy="170"/>
                </a:xfrm>
                <a:custGeom>
                  <a:avLst/>
                  <a:gdLst>
                    <a:gd name="T0" fmla="*/ 0 w 40"/>
                    <a:gd name="T1" fmla="*/ 0 h 132"/>
                    <a:gd name="T2" fmla="*/ 10 w 40"/>
                    <a:gd name="T3" fmla="*/ 30 h 132"/>
                    <a:gd name="T4" fmla="*/ 20 w 40"/>
                    <a:gd name="T5" fmla="*/ 64 h 132"/>
                    <a:gd name="T6" fmla="*/ 40 w 40"/>
                    <a:gd name="T7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132">
                      <a:moveTo>
                        <a:pt x="0" y="0"/>
                      </a:moveTo>
                      <a:lnTo>
                        <a:pt x="10" y="30"/>
                      </a:lnTo>
                      <a:lnTo>
                        <a:pt x="20" y="64"/>
                      </a:lnTo>
                      <a:lnTo>
                        <a:pt x="40" y="132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605" name="Freeform 77"/>
                <p:cNvSpPr>
                  <a:spLocks noChangeAspect="1"/>
                </p:cNvSpPr>
                <p:nvPr/>
              </p:nvSpPr>
              <p:spPr bwMode="auto">
                <a:xfrm>
                  <a:off x="4828" y="2919"/>
                  <a:ext cx="64" cy="188"/>
                </a:xfrm>
                <a:custGeom>
                  <a:avLst/>
                  <a:gdLst>
                    <a:gd name="T0" fmla="*/ 0 w 44"/>
                    <a:gd name="T1" fmla="*/ 0 h 145"/>
                    <a:gd name="T2" fmla="*/ 21 w 44"/>
                    <a:gd name="T3" fmla="*/ 71 h 145"/>
                    <a:gd name="T4" fmla="*/ 44 w 44"/>
                    <a:gd name="T5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145">
                      <a:moveTo>
                        <a:pt x="0" y="0"/>
                      </a:moveTo>
                      <a:lnTo>
                        <a:pt x="21" y="71"/>
                      </a:lnTo>
                      <a:lnTo>
                        <a:pt x="44" y="145"/>
                      </a:lnTo>
                    </a:path>
                  </a:pathLst>
                </a:custGeom>
                <a:noFill/>
                <a:ln w="11113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50629" name="Rectangle 101"/>
            <p:cNvSpPr>
              <a:spLocks noChangeArrowheads="1"/>
            </p:cNvSpPr>
            <p:nvPr/>
          </p:nvSpPr>
          <p:spPr bwMode="auto">
            <a:xfrm>
              <a:off x="5263" y="2817"/>
              <a:ext cx="2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/>
                <a:t>+x</a:t>
              </a:r>
            </a:p>
          </p:txBody>
        </p:sp>
      </p:grp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The Wave Equation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953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1000"/>
              <a:t>			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/>
              <a:t>			y(x,t) = y</a:t>
            </a:r>
            <a:r>
              <a:rPr lang="en-US" altLang="en-US" sz="2000" baseline="-25000"/>
              <a:t>m</a:t>
            </a:r>
            <a:r>
              <a:rPr lang="en-US" altLang="en-US" sz="2000"/>
              <a:t>sin(</a:t>
            </a:r>
            <a:r>
              <a:rPr lang="en-US" altLang="en-US" sz="2000">
                <a:sym typeface="Symbol" panose="05050102010706020507" pitchFamily="18" charset="2"/>
              </a:rPr>
              <a:t>t - </a:t>
            </a:r>
            <a:r>
              <a:rPr lang="en-US" altLang="en-US" sz="2400">
                <a:sym typeface="Symbol" panose="05050102010706020507" pitchFamily="18" charset="2"/>
              </a:rPr>
              <a:t></a:t>
            </a:r>
            <a:r>
              <a:rPr lang="en-US" altLang="en-US" sz="2000"/>
              <a:t>x</a:t>
            </a:r>
            <a:r>
              <a:rPr lang="en-US" altLang="en-US" sz="2000">
                <a:sym typeface="Symbol" panose="05050102010706020507" pitchFamily="18" charset="2"/>
              </a:rPr>
              <a:t>)</a:t>
            </a:r>
          </a:p>
          <a:p>
            <a:endParaRPr lang="en-US" altLang="en-US" sz="1000"/>
          </a:p>
          <a:p>
            <a:endParaRPr lang="en-US" altLang="en-US" sz="1000"/>
          </a:p>
          <a:p>
            <a:endParaRPr lang="en-US" altLang="en-US" sz="2000"/>
          </a:p>
          <a:p>
            <a:endParaRPr lang="en-US" altLang="en-US" sz="2000"/>
          </a:p>
          <a:p>
            <a:r>
              <a:rPr lang="en-US" altLang="en-US" sz="2400">
                <a:sym typeface="Symbol" panose="05050102010706020507" pitchFamily="18" charset="2"/>
              </a:rPr>
              <a:t></a:t>
            </a:r>
            <a:r>
              <a:rPr lang="en-US" altLang="en-US" sz="1800"/>
              <a:t> = 2</a:t>
            </a:r>
            <a:r>
              <a:rPr lang="en-US" altLang="en-US" sz="1800">
                <a:sym typeface="Symbol" panose="05050102010706020507" pitchFamily="18" charset="2"/>
              </a:rPr>
              <a:t>/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>
                <a:sym typeface="Symbol" panose="05050102010706020507" pitchFamily="18" charset="2"/>
              </a:rPr>
              <a:t>	Waveform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	repeats itself every 2</a:t>
            </a:r>
            <a:r>
              <a:rPr lang="en-US" altLang="en-US" sz="1800">
                <a:sym typeface="Symbol" panose="05050102010706020507" pitchFamily="18" charset="2"/>
              </a:rPr>
              <a:t></a:t>
            </a:r>
            <a:r>
              <a:rPr lang="en-US" altLang="en-US" sz="1800"/>
              <a:t>.</a:t>
            </a:r>
          </a:p>
          <a:p>
            <a:r>
              <a:rPr lang="en-US" altLang="en-US" sz="2000">
                <a:sym typeface="Symbol" panose="05050102010706020507" pitchFamily="18" charset="2"/>
              </a:rPr>
              <a:t> = </a:t>
            </a:r>
            <a:r>
              <a:rPr lang="en-US" altLang="en-US" sz="1800"/>
              <a:t>2</a:t>
            </a:r>
            <a:r>
              <a:rPr lang="en-US" altLang="en-US" sz="1800">
                <a:sym typeface="Symbol" panose="05050102010706020507" pitchFamily="18" charset="2"/>
              </a:rPr>
              <a:t></a:t>
            </a:r>
            <a:r>
              <a:rPr lang="en-US" altLang="en-US" sz="1800" i="1">
                <a:sym typeface="Symbol" panose="05050102010706020507" pitchFamily="18" charset="2"/>
              </a:rPr>
              <a:t>f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>
                <a:sym typeface="Symbol" panose="05050102010706020507" pitchFamily="18" charset="2"/>
              </a:rPr>
              <a:t>	Waveform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>
                <a:sym typeface="Symbol" panose="05050102010706020507" pitchFamily="18" charset="2"/>
              </a:rPr>
              <a:t>	travels through 1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>
                <a:sym typeface="Symbol" panose="05050102010706020507" pitchFamily="18" charset="2"/>
              </a:rPr>
              <a:t>	period (T) every </a:t>
            </a:r>
            <a:r>
              <a:rPr lang="en-US" altLang="en-US" sz="1800"/>
              <a:t>2</a:t>
            </a:r>
            <a:r>
              <a:rPr lang="en-US" altLang="en-US" sz="1800">
                <a:sym typeface="Symbol" panose="05050102010706020507" pitchFamily="18" charset="2"/>
              </a:rPr>
              <a:t>.</a:t>
            </a:r>
          </a:p>
          <a:p>
            <a:r>
              <a:rPr lang="en-US" altLang="en-US" sz="1800">
                <a:sym typeface="Symbol" panose="05050102010706020507" pitchFamily="18" charset="2"/>
              </a:rPr>
              <a:t>A phase constant () can be included in the phase that represents all waves that do not pass through the origin.</a:t>
            </a:r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0" y="2476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0606" name="Rectangle 78"/>
          <p:cNvSpPr>
            <a:spLocks noChangeArrowheads="1"/>
          </p:cNvSpPr>
          <p:nvPr/>
        </p:nvSpPr>
        <p:spPr bwMode="auto">
          <a:xfrm>
            <a:off x="5203825" y="6400800"/>
            <a:ext cx="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 sz="1200"/>
          </a:p>
        </p:txBody>
      </p:sp>
      <p:sp>
        <p:nvSpPr>
          <p:cNvPr id="150607" name="Rectangle 79"/>
          <p:cNvSpPr>
            <a:spLocks noChangeArrowheads="1"/>
          </p:cNvSpPr>
          <p:nvPr/>
        </p:nvSpPr>
        <p:spPr bwMode="auto">
          <a:xfrm rot="16200000">
            <a:off x="2623344" y="5210969"/>
            <a:ext cx="1825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altLang="en-US" sz="1200"/>
          </a:p>
        </p:txBody>
      </p:sp>
      <p:sp>
        <p:nvSpPr>
          <p:cNvPr id="150609" name="Line 81"/>
          <p:cNvSpPr>
            <a:spLocks noChangeShapeType="1"/>
          </p:cNvSpPr>
          <p:nvPr/>
        </p:nvSpPr>
        <p:spPr bwMode="auto">
          <a:xfrm flipV="1">
            <a:off x="4919663" y="3684588"/>
            <a:ext cx="0" cy="82391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50611" name="Group 83"/>
          <p:cNvGrpSpPr>
            <a:grpSpLocks/>
          </p:cNvGrpSpPr>
          <p:nvPr/>
        </p:nvGrpSpPr>
        <p:grpSpPr bwMode="auto">
          <a:xfrm>
            <a:off x="5776913" y="5327650"/>
            <a:ext cx="1676400" cy="314325"/>
            <a:chOff x="3063" y="3819"/>
            <a:chExt cx="1056" cy="198"/>
          </a:xfrm>
        </p:grpSpPr>
        <p:sp>
          <p:nvSpPr>
            <p:cNvPr id="150612" name="Line 84"/>
            <p:cNvSpPr>
              <a:spLocks noChangeShapeType="1"/>
            </p:cNvSpPr>
            <p:nvPr/>
          </p:nvSpPr>
          <p:spPr bwMode="auto">
            <a:xfrm>
              <a:off x="3063" y="381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0613" name="Line 85"/>
            <p:cNvSpPr>
              <a:spLocks noChangeShapeType="1"/>
            </p:cNvSpPr>
            <p:nvPr/>
          </p:nvSpPr>
          <p:spPr bwMode="auto">
            <a:xfrm>
              <a:off x="4119" y="3825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0614" name="Line 86"/>
            <p:cNvSpPr>
              <a:spLocks noChangeShapeType="1"/>
            </p:cNvSpPr>
            <p:nvPr/>
          </p:nvSpPr>
          <p:spPr bwMode="auto">
            <a:xfrm>
              <a:off x="3063" y="3921"/>
              <a:ext cx="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0615" name="Line 87"/>
            <p:cNvSpPr>
              <a:spLocks noChangeShapeType="1"/>
            </p:cNvSpPr>
            <p:nvPr/>
          </p:nvSpPr>
          <p:spPr bwMode="auto">
            <a:xfrm>
              <a:off x="3714" y="3921"/>
              <a:ext cx="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0616" name="Text Box 88"/>
            <p:cNvSpPr txBox="1">
              <a:spLocks noChangeArrowheads="1"/>
            </p:cNvSpPr>
            <p:nvPr/>
          </p:nvSpPr>
          <p:spPr bwMode="auto">
            <a:xfrm>
              <a:off x="3506" y="3824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ym typeface="Symbol" panose="05050102010706020507" pitchFamily="18" charset="2"/>
                </a:rPr>
                <a:t></a:t>
              </a:r>
              <a:endParaRPr lang="en-US" altLang="en-US" sz="1400"/>
            </a:p>
          </p:txBody>
        </p:sp>
      </p:grpSp>
      <p:grpSp>
        <p:nvGrpSpPr>
          <p:cNvPr id="150632" name="Group 104"/>
          <p:cNvGrpSpPr>
            <a:grpSpLocks/>
          </p:cNvGrpSpPr>
          <p:nvPr/>
        </p:nvGrpSpPr>
        <p:grpSpPr bwMode="auto">
          <a:xfrm>
            <a:off x="4706938" y="2465388"/>
            <a:ext cx="985837" cy="484187"/>
            <a:chOff x="2974" y="1553"/>
            <a:chExt cx="621" cy="305"/>
          </a:xfrm>
        </p:grpSpPr>
        <p:sp>
          <p:nvSpPr>
            <p:cNvPr id="150619" name="AutoShape 91"/>
            <p:cNvSpPr>
              <a:spLocks/>
            </p:cNvSpPr>
            <p:nvPr/>
          </p:nvSpPr>
          <p:spPr bwMode="auto">
            <a:xfrm rot="-5400000">
              <a:off x="3221" y="1306"/>
              <a:ext cx="128" cy="621"/>
            </a:xfrm>
            <a:prstGeom prst="leftBrace">
              <a:avLst>
                <a:gd name="adj1" fmla="val 40430"/>
                <a:gd name="adj2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50620" name="Text Box 92"/>
            <p:cNvSpPr txBox="1">
              <a:spLocks noChangeArrowheads="1"/>
            </p:cNvSpPr>
            <p:nvPr/>
          </p:nvSpPr>
          <p:spPr bwMode="auto">
            <a:xfrm>
              <a:off x="3094" y="1666"/>
              <a:ext cx="44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Phase</a:t>
              </a:r>
            </a:p>
          </p:txBody>
        </p:sp>
      </p:grpSp>
      <p:grpSp>
        <p:nvGrpSpPr>
          <p:cNvPr id="150633" name="Group 105"/>
          <p:cNvGrpSpPr>
            <a:grpSpLocks/>
          </p:cNvGrpSpPr>
          <p:nvPr/>
        </p:nvGrpSpPr>
        <p:grpSpPr bwMode="auto">
          <a:xfrm>
            <a:off x="3114675" y="2566988"/>
            <a:ext cx="1765300" cy="1600200"/>
            <a:chOff x="1962" y="1617"/>
            <a:chExt cx="1112" cy="1008"/>
          </a:xfrm>
        </p:grpSpPr>
        <p:sp>
          <p:nvSpPr>
            <p:cNvPr id="150608" name="Text Box 80"/>
            <p:cNvSpPr txBox="1">
              <a:spLocks noChangeArrowheads="1"/>
            </p:cNvSpPr>
            <p:nvPr/>
          </p:nvSpPr>
          <p:spPr bwMode="auto">
            <a:xfrm>
              <a:off x="1962" y="1898"/>
              <a:ext cx="68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Amplitude</a:t>
              </a:r>
            </a:p>
          </p:txBody>
        </p:sp>
        <p:sp>
          <p:nvSpPr>
            <p:cNvPr id="150618" name="Line 90"/>
            <p:cNvSpPr>
              <a:spLocks noChangeShapeType="1"/>
            </p:cNvSpPr>
            <p:nvPr/>
          </p:nvSpPr>
          <p:spPr bwMode="auto">
            <a:xfrm flipV="1">
              <a:off x="2424" y="1617"/>
              <a:ext cx="83" cy="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0610" name="Line 82"/>
            <p:cNvSpPr>
              <a:spLocks noChangeShapeType="1"/>
            </p:cNvSpPr>
            <p:nvPr/>
          </p:nvSpPr>
          <p:spPr bwMode="auto">
            <a:xfrm>
              <a:off x="2441" y="2077"/>
              <a:ext cx="633" cy="5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0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0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0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0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0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0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50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uiExpand="1" build="p" autoUpdateAnimBg="0"/>
      <p:bldP spid="15060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altLang="en-US" sz="4000"/>
              <a:t>The Wave Equation – An Alternate Representation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2400"/>
              <a:t>y(x,t) = y</a:t>
            </a:r>
            <a:r>
              <a:rPr lang="en-US" altLang="en-US" sz="2400" baseline="-25000"/>
              <a:t>m</a:t>
            </a:r>
            <a:r>
              <a:rPr lang="en-US" altLang="en-US" sz="2400"/>
              <a:t>sin(</a:t>
            </a:r>
            <a:r>
              <a:rPr lang="en-US" altLang="en-US" sz="2400">
                <a:sym typeface="Symbol" panose="05050102010706020507" pitchFamily="18" charset="2"/>
              </a:rPr>
              <a:t>t - </a:t>
            </a:r>
            <a:r>
              <a:rPr lang="en-US" altLang="en-US" sz="2800">
                <a:sym typeface="Symbol" panose="05050102010706020507" pitchFamily="18" charset="2"/>
              </a:rPr>
              <a:t></a:t>
            </a:r>
            <a:r>
              <a:rPr lang="en-US" altLang="en-US" sz="2400"/>
              <a:t>x</a:t>
            </a:r>
            <a:r>
              <a:rPr lang="en-US" altLang="en-US" sz="2400">
                <a:sym typeface="Symbol" panose="05050102010706020507" pitchFamily="18" charset="2"/>
              </a:rPr>
              <a:t>)</a:t>
            </a:r>
          </a:p>
          <a:p>
            <a:endParaRPr lang="en-US" altLang="en-US" sz="2800"/>
          </a:p>
          <a:p>
            <a:r>
              <a:rPr lang="en-US" altLang="en-US" sz="2800"/>
              <a:t>Substituting for </a:t>
            </a:r>
            <a:r>
              <a:rPr lang="en-US" altLang="en-US" sz="2800">
                <a:sym typeface="Symbol" panose="05050102010706020507" pitchFamily="18" charset="2"/>
              </a:rPr>
              <a:t> (2</a:t>
            </a:r>
            <a:r>
              <a:rPr lang="en-US" altLang="en-US" sz="2800" i="1">
                <a:sym typeface="Symbol" panose="05050102010706020507" pitchFamily="18" charset="2"/>
              </a:rPr>
              <a:t>f</a:t>
            </a:r>
            <a:r>
              <a:rPr lang="en-US" altLang="en-US" sz="2800">
                <a:sym typeface="Symbol" panose="05050102010706020507" pitchFamily="18" charset="2"/>
              </a:rPr>
              <a:t>),  (2/) and y</a:t>
            </a:r>
            <a:r>
              <a:rPr lang="en-US" altLang="en-US" sz="2800" baseline="-25000">
                <a:sym typeface="Symbol" panose="05050102010706020507" pitchFamily="18" charset="2"/>
              </a:rPr>
              <a:t>m</a:t>
            </a:r>
            <a:r>
              <a:rPr lang="en-US" altLang="en-US" sz="2800">
                <a:sym typeface="Symbol" panose="05050102010706020507" pitchFamily="18" charset="2"/>
              </a:rPr>
              <a:t> (A) yields: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400"/>
              <a:t>y(x,t) = Asin</a:t>
            </a:r>
            <a:r>
              <a:rPr lang="en-US" altLang="en-US" sz="2400">
                <a:sym typeface="Symbol" panose="05050102010706020507" pitchFamily="18" charset="2"/>
              </a:rPr>
              <a:t>2(</a:t>
            </a:r>
            <a:r>
              <a:rPr lang="en-US" altLang="en-US" sz="2400" i="1">
                <a:sym typeface="Symbol" panose="05050102010706020507" pitchFamily="18" charset="2"/>
              </a:rPr>
              <a:t>f</a:t>
            </a:r>
            <a:r>
              <a:rPr lang="en-US" altLang="en-US" sz="2400">
                <a:sym typeface="Symbol" panose="05050102010706020507" pitchFamily="18" charset="2"/>
              </a:rPr>
              <a:t>t -   </a:t>
            </a:r>
            <a:r>
              <a:rPr lang="en-US" altLang="en-US" sz="2400"/>
              <a:t>x</a:t>
            </a:r>
            <a:r>
              <a:rPr lang="en-US" altLang="en-US" sz="2400">
                <a:sym typeface="Symbol" panose="05050102010706020507" pitchFamily="18" charset="2"/>
              </a:rPr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>
                <a:sym typeface="Symbol" panose="05050102010706020507" pitchFamily="18" charset="2"/>
              </a:rPr>
              <a:t>	or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400"/>
              <a:t>y(x,t) = Asin</a:t>
            </a:r>
            <a:r>
              <a:rPr lang="en-US" altLang="en-US" sz="2400" u="sng">
                <a:sym typeface="Symbol" panose="05050102010706020507" pitchFamily="18" charset="2"/>
              </a:rPr>
              <a:t>2</a:t>
            </a:r>
            <a:r>
              <a:rPr lang="en-US" altLang="en-US" sz="2400">
                <a:sym typeface="Symbol" panose="05050102010706020507" pitchFamily="18" charset="2"/>
              </a:rPr>
              <a:t>(</a:t>
            </a:r>
            <a:r>
              <a:rPr lang="en-US" altLang="en-US" sz="2400" i="1">
                <a:sym typeface="Symbol" panose="05050102010706020507" pitchFamily="18" charset="2"/>
              </a:rPr>
              <a:t>v</a:t>
            </a:r>
            <a:r>
              <a:rPr lang="en-US" altLang="en-US" sz="2400">
                <a:sym typeface="Symbol" panose="05050102010706020507" pitchFamily="18" charset="2"/>
              </a:rPr>
              <a:t>t - </a:t>
            </a:r>
            <a:r>
              <a:rPr lang="en-US" altLang="en-US" sz="2400"/>
              <a:t>x</a:t>
            </a:r>
            <a:r>
              <a:rPr lang="en-US" altLang="en-US" sz="24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6092825" y="3744913"/>
            <a:ext cx="377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u="sng"/>
              <a:t>1</a:t>
            </a:r>
          </a:p>
          <a:p>
            <a:r>
              <a:rPr lang="en-US" altLang="en-US" sz="2400">
                <a:sym typeface="Symbol" panose="05050102010706020507" pitchFamily="18" charset="2"/>
              </a:rPr>
              <a:t></a:t>
            </a:r>
            <a:endParaRPr lang="en-US" altLang="en-US" sz="2400"/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5207000" y="5026025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ym typeface="Symbol" panose="05050102010706020507" pitchFamily="18" charset="2"/>
              </a:rPr>
              <a:t></a:t>
            </a: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uiExpand="1" build="p"/>
      <p:bldP spid="151556" grpId="0"/>
      <p:bldP spid="1515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Waves at Boundaries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hlinkClick r:id="rId2"/>
              </a:rPr>
              <a:t>Examples of Waves at Boundaries</a:t>
            </a:r>
            <a:endParaRPr lang="en-US" altLang="en-US"/>
          </a:p>
          <a:p>
            <a:r>
              <a:rPr lang="en-US" altLang="en-US">
                <a:hlinkClick r:id="rId3"/>
              </a:rPr>
              <a:t>Wave Types</a:t>
            </a:r>
            <a:r>
              <a:rPr lang="en-US" altLang="en-US"/>
              <a:t> (Cutnell &amp; Johnson)</a:t>
            </a:r>
          </a:p>
          <a:p>
            <a:r>
              <a:rPr lang="en-US" altLang="en-US">
                <a:hlinkClick r:id="rId4"/>
              </a:rPr>
              <a:t>Waves - Colorado.edu</a:t>
            </a: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</p:txBody>
      </p:sp>
    </p:spTree>
  </p:cSld>
  <p:clrMapOvr>
    <a:masterClrMapping/>
  </p:clrMapOvr>
  <p:transition>
    <p:push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Key Ideas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3463" y="1803400"/>
            <a:ext cx="8110537" cy="5054600"/>
          </a:xfrm>
        </p:spPr>
        <p:txBody>
          <a:bodyPr/>
          <a:lstStyle/>
          <a:p>
            <a:r>
              <a:rPr lang="en-US" altLang="en-US" sz="2400"/>
              <a:t>Waves transfer energy without transferring matter.</a:t>
            </a:r>
          </a:p>
          <a:p>
            <a:r>
              <a:rPr lang="en-US" altLang="en-US" sz="2400"/>
              <a:t>Longitudinal waves like that of sound require a medium.</a:t>
            </a:r>
          </a:p>
          <a:p>
            <a:r>
              <a:rPr lang="en-US" altLang="en-US" sz="2400"/>
              <a:t>Transverse waves such as electro-magnetic radiation (</a:t>
            </a:r>
            <a:r>
              <a:rPr lang="en-US" altLang="en-US" sz="2400">
                <a:solidFill>
                  <a:srgbClr val="0033CC"/>
                </a:solidFill>
              </a:rPr>
              <a:t>light</a:t>
            </a:r>
            <a:r>
              <a:rPr lang="en-US" altLang="en-US" sz="2400"/>
              <a:t>) do not require a medium.</a:t>
            </a:r>
          </a:p>
          <a:p>
            <a:r>
              <a:rPr lang="en-US" altLang="en-US" sz="2400"/>
              <a:t>In transverse waves, displacement is perpendicular to the direction of the wave while in longitudinal waves, the displacement is in the same direction.</a:t>
            </a: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Key Ideas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670425"/>
          </a:xfrm>
        </p:spPr>
        <p:txBody>
          <a:bodyPr/>
          <a:lstStyle/>
          <a:p>
            <a:r>
              <a:rPr lang="en-US" altLang="en-US" sz="2800"/>
              <a:t>Waves can interfere with one another resulting in constructive or destructive interference.</a:t>
            </a:r>
          </a:p>
          <a:p>
            <a:r>
              <a:rPr lang="en-US" altLang="en-US" sz="2800"/>
              <a:t>Standing waves are a special case of constructive and destructive interference for two waves moving in opposite directions with the same amplitude, frequency and wavelength.</a:t>
            </a: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Types of Waves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folHlink"/>
                </a:solidFill>
              </a:rPr>
              <a:t>Mechanical Waves:</a:t>
            </a:r>
            <a:r>
              <a:rPr lang="en-US" altLang="en-US"/>
              <a:t> Require a material medium</a:t>
            </a:r>
            <a:r>
              <a:rPr lang="en-US" altLang="en-US" baseline="30000"/>
              <a:t>*</a:t>
            </a:r>
            <a:r>
              <a:rPr lang="en-US" altLang="en-US"/>
              <a:t> such as air, water, steel of a spring or the fabric of a rope.</a:t>
            </a:r>
          </a:p>
          <a:p>
            <a:r>
              <a:rPr lang="en-US" altLang="en-US" b="1">
                <a:solidFill>
                  <a:schemeClr val="folHlink"/>
                </a:solidFill>
              </a:rPr>
              <a:t>Electromagnetic Waves:</a:t>
            </a:r>
            <a:r>
              <a:rPr lang="en-US" altLang="en-US"/>
              <a:t> Light and radio waves that can travel in the absence of a medium.</a:t>
            </a:r>
          </a:p>
          <a:p>
            <a:endParaRPr lang="en-US" altLang="en-US"/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1039813" y="5797550"/>
            <a:ext cx="7491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aseline="30000">
                <a:solidFill>
                  <a:schemeClr val="tx2"/>
                </a:solidFill>
              </a:rPr>
              <a:t>* </a:t>
            </a:r>
            <a:r>
              <a:rPr lang="en-US" altLang="en-US" sz="2000">
                <a:solidFill>
                  <a:schemeClr val="tx2"/>
                </a:solidFill>
              </a:rPr>
              <a:t>Medium = the material through which the wave travels.</a:t>
            </a: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build="p"/>
      <p:bldP spid="1474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 dirty="0"/>
              <a:t>Types of Mechanical Waves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1905000"/>
            <a:ext cx="6508604" cy="4583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b="1" dirty="0">
                <a:solidFill>
                  <a:srgbClr val="993300"/>
                </a:solidFill>
              </a:rPr>
              <a:t>Transverse Wave:</a:t>
            </a:r>
            <a:r>
              <a:rPr lang="en-US" altLang="en-US" sz="2400" dirty="0"/>
              <a:t> A wave in which the disturbance occurs perpendicular to the direction of travel (</a:t>
            </a:r>
            <a:r>
              <a:rPr lang="en-US" altLang="en-US" sz="2400" dirty="0">
                <a:solidFill>
                  <a:srgbClr val="0033CC"/>
                </a:solidFill>
              </a:rPr>
              <a:t>A string</a:t>
            </a:r>
            <a:r>
              <a:rPr lang="en-US" altLang="en-US" sz="2400" dirty="0"/>
              <a:t>).</a:t>
            </a:r>
          </a:p>
          <a:p>
            <a:pPr>
              <a:lnSpc>
                <a:spcPct val="80000"/>
              </a:lnSpc>
            </a:pPr>
            <a:r>
              <a:rPr lang="en-US" altLang="en-US" sz="2400" b="1" dirty="0">
                <a:solidFill>
                  <a:srgbClr val="993300"/>
                </a:solidFill>
              </a:rPr>
              <a:t>Longitudinal Wave:</a:t>
            </a:r>
            <a:r>
              <a:rPr lang="en-US" altLang="en-US" sz="2400" dirty="0"/>
              <a:t> A wave in which the disturbance occurs parallel to the line of travel of the wave (</a:t>
            </a:r>
            <a:r>
              <a:rPr lang="en-US" altLang="en-US" sz="2400" dirty="0">
                <a:solidFill>
                  <a:srgbClr val="0033CC"/>
                </a:solidFill>
              </a:rPr>
              <a:t>Sound</a:t>
            </a:r>
            <a:r>
              <a:rPr lang="en-US" altLang="en-US" sz="2400" dirty="0"/>
              <a:t>).</a:t>
            </a:r>
          </a:p>
          <a:p>
            <a:pPr>
              <a:lnSpc>
                <a:spcPct val="80000"/>
              </a:lnSpc>
            </a:pPr>
            <a:r>
              <a:rPr lang="en-US" altLang="en-US" sz="2400" b="1" dirty="0">
                <a:solidFill>
                  <a:srgbClr val="993300"/>
                </a:solidFill>
              </a:rPr>
              <a:t>Surface Wave:</a:t>
            </a:r>
            <a:r>
              <a:rPr lang="en-US" altLang="en-US" sz="2400" dirty="0"/>
              <a:t> A wave that has characteristics of both transverse and longitudinal waves (</a:t>
            </a:r>
            <a:r>
              <a:rPr lang="en-US" altLang="en-US" sz="2400" dirty="0">
                <a:solidFill>
                  <a:srgbClr val="0033CC"/>
                </a:solidFill>
              </a:rPr>
              <a:t>Ocean Waves</a:t>
            </a:r>
            <a:r>
              <a:rPr lang="en-US" altLang="en-US" sz="2400" dirty="0"/>
              <a:t>).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100" dirty="0"/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>
                <a:hlinkClick r:id="rId2"/>
              </a:rPr>
              <a:t>Wave types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0933" b="12481"/>
          <a:stretch/>
        </p:blipFill>
        <p:spPr>
          <a:xfrm>
            <a:off x="2701605" y="3870752"/>
            <a:ext cx="4532951" cy="1701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1568" b="50602"/>
          <a:stretch/>
        </p:blipFill>
        <p:spPr>
          <a:xfrm>
            <a:off x="2701605" y="2925738"/>
            <a:ext cx="4532951" cy="1759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4786922"/>
            <a:ext cx="2450416" cy="1837812"/>
          </a:xfrm>
          <a:prstGeom prst="rect">
            <a:avLst/>
          </a:prstGeo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62F83E-BB88-4B09-9D61-17C41758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35" y="670061"/>
            <a:ext cx="3021174" cy="53968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Transverse: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24561D-756D-410B-973A-E68C2552C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77AF0971-0074-4E4E-9318-C1990C6FF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0849707A-24B1-45E4-8493-5DC15C57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E0FFD705-F03C-46B0-ABB9-3C24E093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520B12C0-88D0-4F6F-9F29-38E4D1D61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DEDD5A45-3641-4FE7-8375-EECF2DC9D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89BF55CA-60FC-479D-A85E-48626FC1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5AFBE5BF-E87A-408F-BBBD-44C3D04C0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1C27CF92-D148-45C8-88B6-F450B63DF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51CA2232-D147-480C-B1EE-665EE6ACC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7E67D92D-1CA9-43CE-8150-DF504F2BF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7B273169-B674-4C50-A14D-A943B997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DF6183FA-653E-4533-9A0B-D249EC0B1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A82EFE58-AAB0-4925-A176-6FF36BF87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3122AE75-4DBB-4E14-B0CA-DD1EAD89C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ED7E672-90FC-4E8C-9C43-3AAE391C6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A5C0019E-5136-4C5E-A223-1E1717FD4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9705F60-CFE6-47C5-96E5-05E7731FC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090E047C-18BC-4180-8D10-9F18F517B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A153194A-C8B1-46DB-9C6B-9847B06F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5C0235EA-4E98-43EA-9AAE-2BD893DEA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Longitudinal Wave - 1">
            <a:hlinkClick r:id="" action="ppaction://media"/>
            <a:extLst>
              <a:ext uri="{FF2B5EF4-FFF2-40B4-BE49-F238E27FC236}">
                <a16:creationId xmlns:a16="http://schemas.microsoft.com/office/drawing/2014/main" id="{BC56113F-667A-4EC0-B402-2A9E3D9672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1691" y="1747430"/>
            <a:ext cx="4821050" cy="143426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650"/>
            <a:ext cx="455228" cy="362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ransverse Wave - 2">
            <a:hlinkClick r:id="" action="ppaction://media"/>
            <a:extLst>
              <a:ext uri="{FF2B5EF4-FFF2-40B4-BE49-F238E27FC236}">
                <a16:creationId xmlns:a16="http://schemas.microsoft.com/office/drawing/2014/main" id="{7827B550-4EEB-44DF-8336-F5DA28BAD2A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1690" y="132379"/>
            <a:ext cx="4821051" cy="1615051"/>
          </a:xfrm>
          <a:prstGeom prst="rect">
            <a:avLst/>
          </a:prstGeom>
        </p:spPr>
      </p:pic>
      <p:pic>
        <p:nvPicPr>
          <p:cNvPr id="7" name="Longitudinal Wave - 2">
            <a:hlinkClick r:id="" action="ppaction://media"/>
            <a:extLst>
              <a:ext uri="{FF2B5EF4-FFF2-40B4-BE49-F238E27FC236}">
                <a16:creationId xmlns:a16="http://schemas.microsoft.com/office/drawing/2014/main" id="{27C6CF86-D551-4382-922C-1EDD438471F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1690" y="3193440"/>
            <a:ext cx="4743758" cy="1615051"/>
          </a:xfrm>
          <a:prstGeom prst="rect">
            <a:avLst/>
          </a:prstGeom>
        </p:spPr>
      </p:pic>
      <p:pic>
        <p:nvPicPr>
          <p:cNvPr id="8" name="Surface Wave">
            <a:hlinkClick r:id="" action="ppaction://media"/>
            <a:extLst>
              <a:ext uri="{FF2B5EF4-FFF2-40B4-BE49-F238E27FC236}">
                <a16:creationId xmlns:a16="http://schemas.microsoft.com/office/drawing/2014/main" id="{E5BA4C1A-6BE4-430B-8998-FE95D0EFA1F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81690" y="4808491"/>
            <a:ext cx="4743758" cy="2049509"/>
          </a:xfrm>
          <a:prstGeom prst="rect">
            <a:avLst/>
          </a:prstGeom>
        </p:spPr>
      </p:pic>
      <p:sp>
        <p:nvSpPr>
          <p:cNvPr id="36" name="Title 3">
            <a:extLst>
              <a:ext uri="{FF2B5EF4-FFF2-40B4-BE49-F238E27FC236}">
                <a16:creationId xmlns:a16="http://schemas.microsoft.com/office/drawing/2014/main" id="{EB99BF14-0067-4602-B21D-80497FDC4C71}"/>
              </a:ext>
            </a:extLst>
          </p:cNvPr>
          <p:cNvSpPr txBox="1">
            <a:spLocks/>
          </p:cNvSpPr>
          <p:nvPr/>
        </p:nvSpPr>
        <p:spPr bwMode="auto">
          <a:xfrm>
            <a:off x="683435" y="2194718"/>
            <a:ext cx="3021174" cy="53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Longitudinal: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845BC824-AF51-4870-B350-B6A8B2267E86}"/>
              </a:ext>
            </a:extLst>
          </p:cNvPr>
          <p:cNvSpPr txBox="1">
            <a:spLocks/>
          </p:cNvSpPr>
          <p:nvPr/>
        </p:nvSpPr>
        <p:spPr bwMode="auto">
          <a:xfrm>
            <a:off x="676573" y="3731122"/>
            <a:ext cx="3021174" cy="53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Longitudinal: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17587DC2-2ABD-48EC-A7D6-9B03B6394B00}"/>
              </a:ext>
            </a:extLst>
          </p:cNvPr>
          <p:cNvSpPr txBox="1">
            <a:spLocks/>
          </p:cNvSpPr>
          <p:nvPr/>
        </p:nvSpPr>
        <p:spPr bwMode="auto">
          <a:xfrm>
            <a:off x="676573" y="5563402"/>
            <a:ext cx="3021174" cy="53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Surface:</a:t>
            </a:r>
          </a:p>
        </p:txBody>
      </p:sp>
    </p:spTree>
    <p:extLst>
      <p:ext uri="{BB962C8B-B14F-4D97-AF65-F5344CB8AC3E}">
        <p14:creationId xmlns:p14="http://schemas.microsoft.com/office/powerpoint/2010/main" val="1304329041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0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6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556353"/>
            <a:ext cx="7313612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altLang="en-US" sz="4000"/>
              <a:t>Transverse Wave Characteristics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3799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b="1" dirty="0">
                <a:solidFill>
                  <a:srgbClr val="990033"/>
                </a:solidFill>
              </a:rPr>
              <a:t>Crest:</a:t>
            </a:r>
            <a:r>
              <a:rPr lang="en-US" altLang="en-US" sz="2400" dirty="0"/>
              <a:t> The high point of a wave.</a:t>
            </a:r>
          </a:p>
          <a:p>
            <a:r>
              <a:rPr lang="en-US" altLang="en-US" sz="2400" b="1" dirty="0">
                <a:solidFill>
                  <a:srgbClr val="990033"/>
                </a:solidFill>
              </a:rPr>
              <a:t>Trough:</a:t>
            </a:r>
            <a:r>
              <a:rPr lang="en-US" altLang="en-US" sz="2400" dirty="0"/>
              <a:t> The low point of a wave.</a:t>
            </a:r>
          </a:p>
          <a:p>
            <a:r>
              <a:rPr lang="en-US" altLang="en-US" sz="2400" b="1" dirty="0">
                <a:solidFill>
                  <a:srgbClr val="990033"/>
                </a:solidFill>
              </a:rPr>
              <a:t>Amplitude:</a:t>
            </a:r>
            <a:r>
              <a:rPr lang="en-US" altLang="en-US" sz="2400" dirty="0"/>
              <a:t> Maximum displacement from its position of equilibrium (</a:t>
            </a:r>
            <a:r>
              <a:rPr lang="en-US" altLang="en-US" sz="2400" dirty="0">
                <a:solidFill>
                  <a:schemeClr val="hlink"/>
                </a:solidFill>
              </a:rPr>
              <a:t>undisturbed position</a:t>
            </a:r>
            <a:r>
              <a:rPr lang="en-US" altLang="en-US" sz="2400" dirty="0"/>
              <a:t>).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1112838" y="6281738"/>
            <a:ext cx="11334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John Wiley &amp; Sons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283" y="6440064"/>
            <a:ext cx="8052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</a:rPr>
              <a:t>Note: Amplitude is a measure of the energy of a wave!</a:t>
            </a: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00"/>
                            </p:stCondLst>
                            <p:childTnLst>
                              <p:par>
                                <p:cTn id="41" presetID="27" presetClass="emph" presetSubtype="0" fill="remove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uiExpand="1" build="p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altLang="en-US" sz="4000"/>
              <a:t>Transverse Wave Characteristics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033463" y="1905000"/>
                <a:ext cx="8110537" cy="4814455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en-US" altLang="en-US" sz="2400" b="1" dirty="0">
                    <a:solidFill>
                      <a:srgbClr val="990033"/>
                    </a:solidFill>
                  </a:rPr>
                  <a:t>Frequency(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990033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US" altLang="en-US" sz="2400" b="1" dirty="0">
                    <a:solidFill>
                      <a:srgbClr val="990033"/>
                    </a:solidFill>
                  </a:rPr>
                  <a:t>):</a:t>
                </a:r>
                <a:r>
                  <a:rPr lang="en-US" altLang="en-US" sz="2400" dirty="0"/>
                  <a:t> The number of oscillations the wave makes in one second                       (</a:t>
                </a:r>
                <a:r>
                  <a:rPr lang="en-US" altLang="en-US" sz="2400" b="1" dirty="0">
                    <a:solidFill>
                      <a:schemeClr val="hlink"/>
                    </a:solidFill>
                  </a:rPr>
                  <a:t>Hertz = 1/seconds</a:t>
                </a:r>
                <a:r>
                  <a:rPr lang="en-US" altLang="en-US" sz="2400" dirty="0"/>
                  <a:t>).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altLang="en-US" sz="1200" dirty="0"/>
              </a:p>
              <a:p>
                <a:pPr>
                  <a:lnSpc>
                    <a:spcPct val="80000"/>
                  </a:lnSpc>
                </a:pPr>
                <a:r>
                  <a:rPr lang="en-US" altLang="en-US" sz="2400" b="1" dirty="0">
                    <a:solidFill>
                      <a:srgbClr val="990033"/>
                    </a:solidFill>
                  </a:rPr>
                  <a:t>Wavelength(</a:t>
                </a:r>
                <a:r>
                  <a:rPr lang="en-US" altLang="en-US" sz="2400" b="1" dirty="0">
                    <a:solidFill>
                      <a:srgbClr val="990033"/>
                    </a:solidFill>
                    <a:sym typeface="Symbol" panose="05050102010706020507" pitchFamily="18" charset="2"/>
                  </a:rPr>
                  <a:t>)</a:t>
                </a:r>
                <a:r>
                  <a:rPr lang="en-US" altLang="en-US" sz="2400" b="1" dirty="0">
                    <a:solidFill>
                      <a:srgbClr val="990033"/>
                    </a:solidFill>
                  </a:rPr>
                  <a:t>:</a:t>
                </a:r>
                <a:r>
                  <a:rPr lang="en-US" altLang="en-US" sz="2400" dirty="0"/>
                  <a:t> The minimum distance at which the wave repeats the same pattern        (</a:t>
                </a:r>
                <a:r>
                  <a:rPr lang="en-US" altLang="en-US" sz="2400" b="1" dirty="0">
                    <a:solidFill>
                      <a:schemeClr val="hlink"/>
                    </a:solidFill>
                  </a:rPr>
                  <a:t>= 1 cycle</a:t>
                </a:r>
                <a:r>
                  <a:rPr lang="en-US" altLang="en-US" sz="2400" dirty="0"/>
                  <a:t>).  Measured in meters.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altLang="en-US" sz="1200" dirty="0"/>
              </a:p>
              <a:p>
                <a:pPr>
                  <a:lnSpc>
                    <a:spcPct val="80000"/>
                  </a:lnSpc>
                </a:pPr>
                <a:r>
                  <a:rPr lang="en-US" altLang="en-US" sz="2400" b="1" dirty="0">
                    <a:solidFill>
                      <a:srgbClr val="990033"/>
                    </a:solidFill>
                  </a:rPr>
                  <a:t>Velocity (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990033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en-US" sz="2400" b="1" dirty="0">
                    <a:solidFill>
                      <a:srgbClr val="990033"/>
                    </a:solidFill>
                  </a:rPr>
                  <a:t>):</a:t>
                </a:r>
                <a:r>
                  <a:rPr lang="en-US" altLang="en-US" sz="2400" dirty="0"/>
                  <a:t> speed of the wave (m/s).</a:t>
                </a:r>
              </a:p>
              <a:p>
                <a:pPr>
                  <a:lnSpc>
                    <a:spcPct val="80000"/>
                  </a:lnSpc>
                  <a:buFont typeface="Wingdings" panose="05000000000000000000" pitchFamily="2" charset="2"/>
                  <a:buNone/>
                </a:pPr>
                <a:endParaRPr lang="en-US" altLang="en-US" sz="1200" dirty="0"/>
              </a:p>
              <a:p>
                <a:pPr>
                  <a:lnSpc>
                    <a:spcPct val="80000"/>
                  </a:lnSpc>
                  <a:buFont typeface="Wingdings" panose="05000000000000000000" pitchFamily="2" charset="2"/>
                  <a:buNone/>
                </a:pPr>
                <a:r>
                  <a:rPr lang="en-US" altLang="en-US" sz="2400" dirty="0"/>
                  <a:t>				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</m:t>
                    </m:r>
                  </m:oMath>
                </a14:m>
                <a:endParaRPr lang="en-US" altLang="en-US" sz="2400" dirty="0">
                  <a:sym typeface="Symbol" panose="05050102010706020507" pitchFamily="18" charset="2"/>
                </a:endParaRPr>
              </a:p>
              <a:p>
                <a:pPr>
                  <a:lnSpc>
                    <a:spcPct val="80000"/>
                  </a:lnSpc>
                  <a:buFont typeface="Wingdings" panose="05000000000000000000" pitchFamily="2" charset="2"/>
                  <a:buNone/>
                </a:pPr>
                <a:endParaRPr lang="en-US" altLang="en-US" sz="1000" dirty="0">
                  <a:sym typeface="Symbol" panose="05050102010706020507" pitchFamily="18" charset="2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altLang="en-US" sz="2400" b="1" dirty="0">
                    <a:solidFill>
                      <a:srgbClr val="990033"/>
                    </a:solidFill>
                  </a:rPr>
                  <a:t>Period (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990033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en-US" sz="2400" b="1" dirty="0">
                    <a:solidFill>
                      <a:srgbClr val="990033"/>
                    </a:solidFill>
                  </a:rPr>
                  <a:t>):</a:t>
                </a:r>
                <a:r>
                  <a:rPr lang="en-US" altLang="en-US" sz="2400" dirty="0">
                    <a:solidFill>
                      <a:srgbClr val="990033"/>
                    </a:solidFill>
                  </a:rPr>
                  <a:t> </a:t>
                </a:r>
                <a:r>
                  <a:rPr lang="en-US" altLang="en-US" sz="2400" dirty="0"/>
                  <a:t>Time it takes for the wave to complete one cycle (seconds).</a:t>
                </a:r>
              </a:p>
              <a:p>
                <a:pPr>
                  <a:lnSpc>
                    <a:spcPct val="80000"/>
                  </a:lnSpc>
                  <a:buFont typeface="Wingdings" panose="05000000000000000000" pitchFamily="2" charset="2"/>
                  <a:buNone/>
                </a:pPr>
                <a:endParaRPr lang="en-US" altLang="en-US" sz="1200" dirty="0">
                  <a:sym typeface="Symbol" panose="05050102010706020507" pitchFamily="18" charset="2"/>
                </a:endParaRPr>
              </a:p>
              <a:p>
                <a:pPr>
                  <a:lnSpc>
                    <a:spcPct val="80000"/>
                  </a:lnSpc>
                  <a:buFont typeface="Wingdings" panose="05000000000000000000" pitchFamily="2" charset="2"/>
                  <a:buNone/>
                </a:pPr>
                <a:r>
                  <a:rPr lang="en-US" altLang="en-US" sz="2400" dirty="0">
                    <a:sym typeface="Symbol" panose="05050102010706020507" pitchFamily="18" charset="2"/>
                  </a:rPr>
                  <a:t>				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𝑇</m:t>
                    </m:r>
                    <m:r>
                      <a:rPr lang="en-US" altLang="en-US" sz="24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lang="en-US" altLang="en-US" sz="24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altLang="en-US" sz="24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num>
                      <m:den>
                        <m:r>
                          <a:rPr lang="en-US" altLang="en-US" sz="24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𝑓</m:t>
                        </m:r>
                      </m:den>
                    </m:f>
                  </m:oMath>
                </a14:m>
                <a:endParaRPr lang="en-US" altLang="en-US" sz="2400" dirty="0">
                  <a:sym typeface="Symbol" panose="05050102010706020507" pitchFamily="18" charset="2"/>
                </a:endParaRPr>
              </a:p>
              <a:p>
                <a:pPr>
                  <a:lnSpc>
                    <a:spcPct val="80000"/>
                  </a:lnSpc>
                  <a:buFont typeface="Wingdings" panose="05000000000000000000" pitchFamily="2" charset="2"/>
                  <a:buNone/>
                </a:pPr>
                <a:r>
                  <a:rPr lang="en-US" altLang="en-US" sz="2400" dirty="0">
                    <a:sym typeface="Symbol" panose="05050102010706020507" pitchFamily="18" charset="2"/>
                  </a:rPr>
                  <a:t>				</a:t>
                </a:r>
                <a:endParaRPr lang="en-US" altLang="en-US" sz="2000" dirty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419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33463" y="1905000"/>
                <a:ext cx="8110537" cy="4814455"/>
              </a:xfrm>
              <a:blipFill>
                <a:blip r:embed="rId2"/>
                <a:stretch>
                  <a:fillRect l="-526" t="-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Transverse vs. Longitudinal Waves</a:t>
            </a:r>
          </a:p>
        </p:txBody>
      </p:sp>
      <p:pic>
        <p:nvPicPr>
          <p:cNvPr id="160771" name="Picture 3" descr="transverse waves and longitudnal wav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76413"/>
            <a:ext cx="4530725" cy="4657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077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94175"/>
            <a:ext cx="4572000" cy="138112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077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05025"/>
            <a:ext cx="4572000" cy="206851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77463"/>
            <a:ext cx="8162925" cy="1446550"/>
          </a:xfrm>
        </p:spPr>
        <p:txBody>
          <a:bodyPr/>
          <a:lstStyle/>
          <a:p>
            <a:pPr algn="ctr"/>
            <a:r>
              <a:rPr lang="en-US" altLang="en-US" dirty="0"/>
              <a:t>The Inverse Relationship </a:t>
            </a:r>
            <a:br>
              <a:rPr lang="en-US" altLang="en-US" dirty="0"/>
            </a:br>
            <a:r>
              <a:rPr lang="en-US" altLang="en-US" dirty="0"/>
              <a:t>v = f</a:t>
            </a:r>
            <a:r>
              <a:rPr lang="en-US" altLang="en-US" dirty="0">
                <a:sym typeface="Symbol" panose="05050102010706020507" pitchFamily="18" charset="2"/>
              </a:rPr>
              <a:t>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23479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The speed of a wave is determined by the medium in which it travels.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>
                <a:solidFill>
                  <a:schemeClr val="hlink"/>
                </a:solidFill>
              </a:rPr>
              <a:t>That means that the </a:t>
            </a:r>
            <a:r>
              <a:rPr lang="en-US" altLang="en-US" sz="2400" b="1" dirty="0">
                <a:solidFill>
                  <a:schemeClr val="folHlink"/>
                </a:solidFill>
              </a:rPr>
              <a:t>speed is</a:t>
            </a:r>
            <a:r>
              <a:rPr lang="en-US" altLang="en-US" sz="2400" dirty="0">
                <a:solidFill>
                  <a:schemeClr val="hlink"/>
                </a:solidFill>
              </a:rPr>
              <a:t> </a:t>
            </a:r>
            <a:r>
              <a:rPr lang="en-US" altLang="en-US" sz="2400" b="1" u="sng" dirty="0">
                <a:solidFill>
                  <a:schemeClr val="folHlink"/>
                </a:solidFill>
              </a:rPr>
              <a:t>constant</a:t>
            </a:r>
            <a:r>
              <a:rPr lang="en-US" altLang="en-US" sz="2400" dirty="0">
                <a:solidFill>
                  <a:schemeClr val="hlink"/>
                </a:solidFill>
              </a:rPr>
              <a:t> for a given medium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/>
              <a:t>Therefore, the frequency and wavelength must be inversely proportional.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/>
              <a:t>As one increases, the other decreases</a:t>
            </a:r>
          </a:p>
        </p:txBody>
      </p:sp>
      <p:grpSp>
        <p:nvGrpSpPr>
          <p:cNvPr id="158724" name="Group 4"/>
          <p:cNvGrpSpPr>
            <a:grpSpLocks/>
          </p:cNvGrpSpPr>
          <p:nvPr/>
        </p:nvGrpSpPr>
        <p:grpSpPr bwMode="auto">
          <a:xfrm>
            <a:off x="3097213" y="4165600"/>
            <a:ext cx="2886075" cy="2495550"/>
            <a:chOff x="1951" y="2624"/>
            <a:chExt cx="1818" cy="1572"/>
          </a:xfrm>
        </p:grpSpPr>
        <p:sp>
          <p:nvSpPr>
            <p:cNvPr id="158725" name="Rectangle 5"/>
            <p:cNvSpPr>
              <a:spLocks noChangeArrowheads="1"/>
            </p:cNvSpPr>
            <p:nvPr/>
          </p:nvSpPr>
          <p:spPr bwMode="auto">
            <a:xfrm>
              <a:off x="1966" y="2624"/>
              <a:ext cx="1803" cy="1572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726" name="Line 6"/>
            <p:cNvSpPr>
              <a:spLocks noChangeShapeType="1"/>
            </p:cNvSpPr>
            <p:nvPr/>
          </p:nvSpPr>
          <p:spPr bwMode="auto">
            <a:xfrm>
              <a:off x="2275" y="2673"/>
              <a:ext cx="2" cy="1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27" name="Line 7"/>
            <p:cNvSpPr>
              <a:spLocks noChangeShapeType="1"/>
            </p:cNvSpPr>
            <p:nvPr/>
          </p:nvSpPr>
          <p:spPr bwMode="auto">
            <a:xfrm>
              <a:off x="2277" y="3832"/>
              <a:ext cx="125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28" name="WordArt 8"/>
            <p:cNvSpPr>
              <a:spLocks noChangeAspect="1" noChangeArrowheads="1" noChangeShapeType="1" noTextEdit="1"/>
            </p:cNvSpPr>
            <p:nvPr/>
          </p:nvSpPr>
          <p:spPr bwMode="auto">
            <a:xfrm rot="-5400000">
              <a:off x="1868" y="3124"/>
              <a:ext cx="556" cy="17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000" kern="10">
                  <a:solidFill>
                    <a:srgbClr val="CCEC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Position</a:t>
              </a:r>
            </a:p>
          </p:txBody>
        </p:sp>
        <p:sp>
          <p:nvSpPr>
            <p:cNvPr id="158729" name="Freeform 9"/>
            <p:cNvSpPr>
              <a:spLocks/>
            </p:cNvSpPr>
            <p:nvPr/>
          </p:nvSpPr>
          <p:spPr bwMode="auto">
            <a:xfrm rot="5400000">
              <a:off x="2482" y="2672"/>
              <a:ext cx="971" cy="1039"/>
            </a:xfrm>
            <a:custGeom>
              <a:avLst/>
              <a:gdLst>
                <a:gd name="T0" fmla="*/ 0 w 1868"/>
                <a:gd name="T1" fmla="*/ 1350 h 1350"/>
                <a:gd name="T2" fmla="*/ 1343 w 1868"/>
                <a:gd name="T3" fmla="*/ 1012 h 1350"/>
                <a:gd name="T4" fmla="*/ 1868 w 1868"/>
                <a:gd name="T5" fmla="*/ 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68" h="1350">
                  <a:moveTo>
                    <a:pt x="0" y="1350"/>
                  </a:moveTo>
                  <a:cubicBezTo>
                    <a:pt x="516" y="1293"/>
                    <a:pt x="1032" y="1237"/>
                    <a:pt x="1343" y="1012"/>
                  </a:cubicBezTo>
                  <a:cubicBezTo>
                    <a:pt x="1654" y="787"/>
                    <a:pt x="1761" y="393"/>
                    <a:pt x="1868" y="0"/>
                  </a:cubicBezTo>
                </a:path>
              </a:pathLst>
            </a:custGeom>
            <a:solidFill>
              <a:srgbClr val="CCE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730" name="Text Box 10"/>
            <p:cNvSpPr txBox="1">
              <a:spLocks noChangeArrowheads="1"/>
            </p:cNvSpPr>
            <p:nvPr/>
          </p:nvSpPr>
          <p:spPr bwMode="auto">
            <a:xfrm>
              <a:off x="2424" y="3844"/>
              <a:ext cx="1023" cy="32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en-US" altLang="en-US" sz="2000">
                  <a:latin typeface="Arial" panose="020B0604020202020204" pitchFamily="34" charset="0"/>
                </a:rPr>
                <a:t>Wavelength</a:t>
              </a:r>
            </a:p>
          </p:txBody>
        </p:sp>
        <p:sp>
          <p:nvSpPr>
            <p:cNvPr id="158731" name="Text Box 11"/>
            <p:cNvSpPr txBox="1">
              <a:spLocks noChangeArrowheads="1"/>
            </p:cNvSpPr>
            <p:nvPr/>
          </p:nvSpPr>
          <p:spPr bwMode="auto">
            <a:xfrm rot="-5400000">
              <a:off x="1639" y="3216"/>
              <a:ext cx="87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</p:txBody>
        </p:sp>
      </p:grp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uiExpand="1" build="p"/>
    </p:bld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Designs\Bold Stripes.pot</Template>
  <TotalTime>16428</TotalTime>
  <Words>1513</Words>
  <Application>Microsoft Office PowerPoint</Application>
  <PresentationFormat>On-screen Show (4:3)</PresentationFormat>
  <Paragraphs>224</Paragraphs>
  <Slides>29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Cambria Math</vt:lpstr>
      <vt:lpstr>Symbol</vt:lpstr>
      <vt:lpstr>Verdana</vt:lpstr>
      <vt:lpstr>Wingdings</vt:lpstr>
      <vt:lpstr>Bold Stripes</vt:lpstr>
      <vt:lpstr>Waves</vt:lpstr>
      <vt:lpstr>What is a wave?</vt:lpstr>
      <vt:lpstr>Types of Waves</vt:lpstr>
      <vt:lpstr>Types of Mechanical Waves</vt:lpstr>
      <vt:lpstr>Transverse:</vt:lpstr>
      <vt:lpstr>Transverse Wave Characteristics</vt:lpstr>
      <vt:lpstr>Transverse Wave Characteristics (cont.)</vt:lpstr>
      <vt:lpstr>Transverse vs. Longitudinal Waves</vt:lpstr>
      <vt:lpstr>The Inverse Relationship  v = f</vt:lpstr>
      <vt:lpstr>The Inverse Relationship v = f</vt:lpstr>
      <vt:lpstr>The Inverse Relationship T = 1/f</vt:lpstr>
      <vt:lpstr>Example</vt:lpstr>
      <vt:lpstr>Waves at Boundaries Interference and Standing Waves</vt:lpstr>
      <vt:lpstr>Waves at Fixed Boundaries</vt:lpstr>
      <vt:lpstr>Interference</vt:lpstr>
      <vt:lpstr>Constructive Wave Interference</vt:lpstr>
      <vt:lpstr>Destructive Wave Interference</vt:lpstr>
      <vt:lpstr>Standing Waves</vt:lpstr>
      <vt:lpstr>The Anatomy of a Standing Wave</vt:lpstr>
      <vt:lpstr>The Parts of a Standing Wave</vt:lpstr>
      <vt:lpstr>Speed of a Wave on a String</vt:lpstr>
      <vt:lpstr>Continuous Waves</vt:lpstr>
      <vt:lpstr>Continuous Waves – Higher Speed to Lower Speed</vt:lpstr>
      <vt:lpstr>The Wave Equation</vt:lpstr>
      <vt:lpstr>The Wave Equation</vt:lpstr>
      <vt:lpstr>The Wave Equation – An Alternate Representation</vt:lpstr>
      <vt:lpstr>Waves at Boundaries</vt:lpstr>
      <vt:lpstr>Key Ideas</vt:lpstr>
      <vt:lpstr>Key Ideas</vt:lpstr>
    </vt:vector>
  </TitlesOfParts>
  <Company>TEXACO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Potential</dc:title>
  <dc:creator>Charlie</dc:creator>
  <cp:lastModifiedBy>Charlie Ropes</cp:lastModifiedBy>
  <cp:revision>205</cp:revision>
  <dcterms:created xsi:type="dcterms:W3CDTF">2005-02-07T22:48:55Z</dcterms:created>
  <dcterms:modified xsi:type="dcterms:W3CDTF">2021-05-10T02:35:53Z</dcterms:modified>
</cp:coreProperties>
</file>